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9"/>
  </p:notesMasterIdLst>
  <p:handoutMasterIdLst>
    <p:handoutMasterId r:id="rId10"/>
  </p:handoutMasterIdLst>
  <p:sldIdLst>
    <p:sldId id="272" r:id="rId5"/>
    <p:sldId id="273" r:id="rId6"/>
    <p:sldId id="274" r:id="rId7"/>
    <p:sldId id="276" r:id="rId8"/>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206" autoAdjust="0"/>
  </p:normalViewPr>
  <p:slideViewPr>
    <p:cSldViewPr snapToGrid="0" showGuides="1">
      <p:cViewPr>
        <p:scale>
          <a:sx n="112" d="100"/>
          <a:sy n="112" d="100"/>
        </p:scale>
        <p:origin x="348" y="-16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28.10.2022</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28.10.2022</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10/28/2022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91194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132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259990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61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031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651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197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33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33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02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10/28/2022</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39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10/28/2022</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44664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ingrid.lynge@stavanger.kommune.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2" name="Plassholder for bilde 31" descr="Illustrasjon av en jente i en gul regnjakke og regnstøvler som blir regnet på mens hun holder en paraply og ser opp mot den smilende solen. ">
            <a:extLst>
              <a:ext uri="{FF2B5EF4-FFF2-40B4-BE49-F238E27FC236}">
                <a16:creationId xmlns:a16="http://schemas.microsoft.com/office/drawing/2014/main" id="{AAFA14D5-83DE-4CA3-8B21-432604D189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133002"/>
            <a:ext cx="7772400" cy="5029200"/>
          </a:xfrm>
        </p:spPr>
      </p:pic>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a:xfrm>
            <a:off x="533400" y="5062161"/>
            <a:ext cx="6705600" cy="1261872"/>
          </a:xfrm>
        </p:spPr>
        <p:txBody>
          <a:bodyPr rtlCol="0"/>
          <a:lstStyle/>
          <a:p>
            <a:pPr rtl="0"/>
            <a:r>
              <a:rPr lang="nb-NO" sz="5400" dirty="0"/>
              <a:t>Periodeplan for persille - november</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78836" y="6096985"/>
            <a:ext cx="6705600" cy="3444580"/>
          </a:xfrm>
        </p:spPr>
        <p:txBody>
          <a:bodyPr rtlCol="0">
            <a:noAutofit/>
          </a:bodyPr>
          <a:lstStyle/>
          <a:p>
            <a:pPr>
              <a:lnSpc>
                <a:spcPct val="120000"/>
              </a:lnSpc>
            </a:pPr>
            <a:r>
              <a:rPr lang="nb-NO" sz="1200" dirty="0"/>
              <a:t>Vi har en flott barnegruppe på persille, vi ser at barna er engasjerte i de temaene vi arbeider med og er interessert i å lære og  øve på å bli mer selvstendige.  Vi voksne er bevisste på å anerkjenne, veilede og forklare, for eksempel når </a:t>
            </a:r>
            <a:r>
              <a:rPr lang="nb-NO" sz="1200" dirty="0" err="1"/>
              <a:t>flees</a:t>
            </a:r>
            <a:r>
              <a:rPr lang="nb-NO" sz="1200" dirty="0"/>
              <a:t> og  regntøy/ dress skal på, strikken skal under støvelen og glidelåsen skal igjen. Vi hjelper selvfølgelig , men ønsker at de skal mestre det meste selv. Det er utrolig god følelse når en plutselig mestrer, og når vi har spurt skolene er det blant annet nettopp dette de påpeker som noe av det barna profeterer på å mestre før skolestart. Vi ser jo og at barna mestrer, bare vi gir dem god nok tid og er med å støtte litt der det er nødvendig. Turene har denne måneden vært preget av temaet høst og nærmiljø. Gruppene på avdelingen fungerer bra, vi har ulike opplegg hvor vi  har skoleforberedende oppgaver, fysisk aktivitet,  språkgrupper, og aktiviteter i forhold til samarbeid og vennskap.  Et annet tema vi har hatt om er førstehjelp, både på avdeling og i førskolegruppen. Vi har brukt et pedagogisk opplegg som er utviklet av røde kors, hvor det er en </a:t>
            </a:r>
            <a:r>
              <a:rPr lang="nb-NO" sz="1200" dirty="0" err="1"/>
              <a:t>dukkke</a:t>
            </a:r>
            <a:r>
              <a:rPr lang="nb-NO" sz="1200" dirty="0"/>
              <a:t> som heter Henry som er svært uheldig – og som trenger hjelp når han slår seg/ klemmer seg/ faller osv. Vi ser at barna synes det er interessant og lærer fort, barna øvde for eksempel på å legge Ingrid i stabilt sideleie – og  ble gode i det </a:t>
            </a:r>
            <a:r>
              <a:rPr lang="nb-NO" sz="1200" dirty="0">
                <a:sym typeface="Wingdings" panose="05000000000000000000" pitchFamily="2" charset="2"/>
              </a:rPr>
              <a:t>  </a:t>
            </a:r>
          </a:p>
          <a:p>
            <a:pPr>
              <a:lnSpc>
                <a:spcPct val="120000"/>
              </a:lnSpc>
            </a:pPr>
            <a:endParaRPr lang="nb-NO" sz="1200"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616380"/>
            <a:ext cx="6705600" cy="490011"/>
          </a:xfrm>
        </p:spPr>
        <p:txBody>
          <a:bodyPr rtlCol="0">
            <a:normAutofit fontScale="47500" lnSpcReduction="20000"/>
          </a:bodyPr>
          <a:lstStyle/>
          <a:p>
            <a:r>
              <a:rPr lang="nb-NO" dirty="0"/>
              <a:t>Mail kan sendes: </a:t>
            </a:r>
            <a:r>
              <a:rPr lang="nb-NO" dirty="0">
                <a:hlinkClick r:id="rId4"/>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p:sp>
      <p:sp>
        <p:nvSpPr>
          <p:cNvPr id="12" name="Tittel 11">
            <a:extLst>
              <a:ext uri="{FF2B5EF4-FFF2-40B4-BE49-F238E27FC236}">
                <a16:creationId xmlns:a16="http://schemas.microsoft.com/office/drawing/2014/main" id="{85C3B36E-CC7A-4212-A71F-84AF776413CF}"/>
              </a:ext>
            </a:extLst>
          </p:cNvPr>
          <p:cNvSpPr>
            <a:spLocks noGrp="1"/>
          </p:cNvSpPr>
          <p:nvPr>
            <p:ph type="ctrTitle"/>
          </p:nvPr>
        </p:nvSpPr>
        <p:spPr/>
        <p:txBody>
          <a:bodyPr/>
          <a:lstStyle/>
          <a:p>
            <a:endParaRPr lang="nb-NO" dirty="0"/>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1"/>
          </p:nvPr>
        </p:nvSpPr>
        <p:spPr>
          <a:xfrm>
            <a:off x="533400" y="7359862"/>
            <a:ext cx="6705600" cy="2158985"/>
          </a:xfrm>
        </p:spPr>
        <p:txBody>
          <a:bodyPr>
            <a:normAutofit fontScale="40000" lnSpcReduction="20000"/>
          </a:bodyPr>
          <a:lstStyle/>
          <a:p>
            <a:r>
              <a:rPr lang="nb-NO" sz="4500" dirty="0">
                <a:latin typeface="Calibri" panose="020F0502020204030204" pitchFamily="34" charset="0"/>
                <a:cs typeface="Calibri" panose="020F0502020204030204" pitchFamily="34" charset="0"/>
              </a:rPr>
              <a:t>Det er fint om dere sjekker barnas utstyr ofte, slik at det er skiftetøy til våte dager og varmt tøy til kalde dager. Været nå om vinteren er varierende, og kan skifte raskt. </a:t>
            </a:r>
          </a:p>
          <a:p>
            <a:r>
              <a:rPr lang="nb-NO" sz="4500" dirty="0">
                <a:latin typeface="Calibri" panose="020F0502020204030204" pitchFamily="34" charset="0"/>
                <a:cs typeface="Calibri" panose="020F0502020204030204" pitchFamily="34" charset="0"/>
              </a:rPr>
              <a:t>Minner og om at barna må ha matpakke til alle måltider mandag og tirsdag. De andre dagene serveres lunsj i barnehagen, barna trenger  matpakke til frokost og frukt disse dagene. Barna får frukt hver dag i barnehagen.</a:t>
            </a: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272510753"/>
              </p:ext>
            </p:extLst>
          </p:nvPr>
        </p:nvGraphicFramePr>
        <p:xfrm>
          <a:off x="388620" y="322729"/>
          <a:ext cx="7227796" cy="6461396"/>
        </p:xfrm>
        <a:graphic>
          <a:graphicData uri="http://schemas.openxmlformats.org/drawingml/2006/table">
            <a:tbl>
              <a:tblPr firstRow="1" bandRow="1">
                <a:tableStyleId>{5C22544A-7EE6-4342-B048-85BDC9FD1C3A}</a:tableStyleId>
              </a:tblPr>
              <a:tblGrid>
                <a:gridCol w="830580">
                  <a:extLst>
                    <a:ext uri="{9D8B030D-6E8A-4147-A177-3AD203B41FA5}">
                      <a16:colId xmlns:a16="http://schemas.microsoft.com/office/drawing/2014/main" val="258834991"/>
                    </a:ext>
                  </a:extLst>
                </a:gridCol>
                <a:gridCol w="1244600">
                  <a:extLst>
                    <a:ext uri="{9D8B030D-6E8A-4147-A177-3AD203B41FA5}">
                      <a16:colId xmlns:a16="http://schemas.microsoft.com/office/drawing/2014/main" val="3599130427"/>
                    </a:ext>
                  </a:extLst>
                </a:gridCol>
                <a:gridCol w="1384300">
                  <a:extLst>
                    <a:ext uri="{9D8B030D-6E8A-4147-A177-3AD203B41FA5}">
                      <a16:colId xmlns:a16="http://schemas.microsoft.com/office/drawing/2014/main" val="3275698751"/>
                    </a:ext>
                  </a:extLst>
                </a:gridCol>
                <a:gridCol w="1019175">
                  <a:extLst>
                    <a:ext uri="{9D8B030D-6E8A-4147-A177-3AD203B41FA5}">
                      <a16:colId xmlns:a16="http://schemas.microsoft.com/office/drawing/2014/main" val="2946954108"/>
                    </a:ext>
                  </a:extLst>
                </a:gridCol>
                <a:gridCol w="1466850">
                  <a:extLst>
                    <a:ext uri="{9D8B030D-6E8A-4147-A177-3AD203B41FA5}">
                      <a16:colId xmlns:a16="http://schemas.microsoft.com/office/drawing/2014/main" val="352493908"/>
                    </a:ext>
                  </a:extLst>
                </a:gridCol>
                <a:gridCol w="1282291">
                  <a:extLst>
                    <a:ext uri="{9D8B030D-6E8A-4147-A177-3AD203B41FA5}">
                      <a16:colId xmlns:a16="http://schemas.microsoft.com/office/drawing/2014/main" val="1083015466"/>
                    </a:ext>
                  </a:extLst>
                </a:gridCol>
              </a:tblGrid>
              <a:tr h="609705">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1398827">
                <a:tc>
                  <a:txBody>
                    <a:bodyPr/>
                    <a:lstStyle/>
                    <a:p>
                      <a:r>
                        <a:rPr lang="nb-NO" dirty="0"/>
                        <a:t>44</a:t>
                      </a:r>
                    </a:p>
                  </a:txBody>
                  <a:tcPr/>
                </a:tc>
                <a:tc>
                  <a:txBody>
                    <a:bodyPr/>
                    <a:lstStyle/>
                    <a:p>
                      <a:r>
                        <a:rPr lang="nb-NO" dirty="0"/>
                        <a:t> Møtedag</a:t>
                      </a:r>
                    </a:p>
                    <a:p>
                      <a:endParaRPr lang="nb-NO" dirty="0"/>
                    </a:p>
                  </a:txBody>
                  <a:tcPr/>
                </a:tc>
                <a:tc>
                  <a:txBody>
                    <a:bodyPr/>
                    <a:lstStyle/>
                    <a:p>
                      <a:r>
                        <a:rPr lang="nb-NO" dirty="0"/>
                        <a:t> 1Grupper på avdelingen</a:t>
                      </a:r>
                    </a:p>
                  </a:txBody>
                  <a:tcPr/>
                </a:tc>
                <a:tc>
                  <a:txBody>
                    <a:bodyPr/>
                    <a:lstStyle/>
                    <a:p>
                      <a:r>
                        <a:rPr lang="nb-NO" dirty="0"/>
                        <a:t>2 </a:t>
                      </a:r>
                      <a:r>
                        <a:rPr lang="nb-NO" dirty="0" err="1"/>
                        <a:t>Turdag</a:t>
                      </a:r>
                      <a:endParaRPr lang="nb-NO" dirty="0"/>
                    </a:p>
                  </a:txBody>
                  <a:tcPr/>
                </a:tc>
                <a:tc>
                  <a:txBody>
                    <a:bodyPr/>
                    <a:lstStyle/>
                    <a:p>
                      <a:r>
                        <a:rPr lang="nb-NO" dirty="0"/>
                        <a:t>3</a:t>
                      </a:r>
                    </a:p>
                  </a:txBody>
                  <a:tcPr/>
                </a:tc>
                <a:tc>
                  <a:txBody>
                    <a:bodyPr/>
                    <a:lstStyle/>
                    <a:p>
                      <a:r>
                        <a:rPr lang="nb-NO" dirty="0"/>
                        <a:t>4 Miljødag</a:t>
                      </a:r>
                    </a:p>
                    <a:p>
                      <a:r>
                        <a:rPr lang="nb-NO" sz="1100" dirty="0"/>
                        <a:t> rengjøring og barnemøte. Juleforberedende aktiviteter</a:t>
                      </a:r>
                      <a:endParaRPr lang="nb-NO" dirty="0"/>
                    </a:p>
                  </a:txBody>
                  <a:tcPr/>
                </a:tc>
                <a:extLst>
                  <a:ext uri="{0D108BD9-81ED-4DB2-BD59-A6C34878D82A}">
                    <a16:rowId xmlns:a16="http://schemas.microsoft.com/office/drawing/2014/main" val="2520495977"/>
                  </a:ext>
                </a:extLst>
              </a:tr>
              <a:tr h="886929">
                <a:tc>
                  <a:txBody>
                    <a:bodyPr/>
                    <a:lstStyle/>
                    <a:p>
                      <a:r>
                        <a:rPr lang="nb-NO" sz="1100" dirty="0"/>
                        <a:t>45</a:t>
                      </a:r>
                    </a:p>
                    <a:p>
                      <a:endParaRPr lang="nb-NO" sz="1100" dirty="0"/>
                    </a:p>
                    <a:p>
                      <a:endParaRPr lang="nb-NO" sz="1100" dirty="0"/>
                    </a:p>
                  </a:txBody>
                  <a:tcPr/>
                </a:tc>
                <a:tc>
                  <a:txBody>
                    <a:bodyPr/>
                    <a:lstStyle/>
                    <a:p>
                      <a:r>
                        <a:rPr lang="nb-NO" sz="1100" dirty="0"/>
                        <a:t>7</a:t>
                      </a:r>
                    </a:p>
                  </a:txBody>
                  <a:tcPr/>
                </a:tc>
                <a:tc>
                  <a:txBody>
                    <a:bodyPr/>
                    <a:lstStyle/>
                    <a:p>
                      <a:r>
                        <a:rPr lang="nb-NO" sz="1100" dirty="0"/>
                        <a:t>8</a:t>
                      </a:r>
                    </a:p>
                  </a:txBody>
                  <a:tcPr/>
                </a:tc>
                <a:tc>
                  <a:txBody>
                    <a:bodyPr/>
                    <a:lstStyle/>
                    <a:p>
                      <a:r>
                        <a:rPr lang="nb-NO" sz="1100" dirty="0"/>
                        <a:t>9</a:t>
                      </a:r>
                    </a:p>
                    <a:p>
                      <a:endParaRPr lang="nb-NO" sz="1100" dirty="0"/>
                    </a:p>
                  </a:txBody>
                  <a:tcPr/>
                </a:tc>
                <a:tc>
                  <a:txBody>
                    <a:bodyPr/>
                    <a:lstStyle/>
                    <a:p>
                      <a:r>
                        <a:rPr lang="nb-NO" sz="1100" dirty="0"/>
                        <a:t>10</a:t>
                      </a:r>
                      <a:endParaRPr lang="nb-NO" sz="1100" dirty="0">
                        <a:highlight>
                          <a:srgbClr val="FFFF00"/>
                        </a:highlight>
                      </a:endParaRPr>
                    </a:p>
                    <a:p>
                      <a:endParaRPr lang="nb-NO" sz="1100" dirty="0"/>
                    </a:p>
                  </a:txBody>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nb-NO" sz="1100" dirty="0"/>
                        <a:t>11</a:t>
                      </a:r>
                    </a:p>
                    <a:p>
                      <a:endParaRPr lang="nb-NO" sz="1100" dirty="0"/>
                    </a:p>
                  </a:txBody>
                  <a:tcPr/>
                </a:tc>
                <a:extLst>
                  <a:ext uri="{0D108BD9-81ED-4DB2-BD59-A6C34878D82A}">
                    <a16:rowId xmlns:a16="http://schemas.microsoft.com/office/drawing/2014/main" val="2944871739"/>
                  </a:ext>
                </a:extLst>
              </a:tr>
              <a:tr h="909594">
                <a:tc>
                  <a:txBody>
                    <a:bodyPr/>
                    <a:lstStyle/>
                    <a:p>
                      <a:r>
                        <a:rPr lang="nb-NO" sz="1100" dirty="0"/>
                        <a:t>46</a:t>
                      </a:r>
                    </a:p>
                  </a:txBody>
                  <a:tcPr/>
                </a:tc>
                <a:tc>
                  <a:txBody>
                    <a:bodyPr/>
                    <a:lstStyle/>
                    <a:p>
                      <a:r>
                        <a:rPr lang="nb-NO" sz="1100" dirty="0"/>
                        <a:t>14</a:t>
                      </a:r>
                    </a:p>
                  </a:txBody>
                  <a:tcPr/>
                </a:tc>
                <a:tc>
                  <a:txBody>
                    <a:bodyPr/>
                    <a:lstStyle/>
                    <a:p>
                      <a:r>
                        <a:rPr lang="nb-NO" sz="1100" dirty="0"/>
                        <a:t>15</a:t>
                      </a:r>
                    </a:p>
                    <a:p>
                      <a:endParaRPr lang="nb-NO" sz="1100" dirty="0"/>
                    </a:p>
                  </a:txBody>
                  <a:tcPr/>
                </a:tc>
                <a:tc>
                  <a:txBody>
                    <a:bodyPr/>
                    <a:lstStyle/>
                    <a:p>
                      <a:r>
                        <a:rPr lang="nb-NO" sz="1100" dirty="0"/>
                        <a:t>16</a:t>
                      </a:r>
                    </a:p>
                    <a:p>
                      <a:endParaRPr lang="nb-NO" sz="1100" dirty="0"/>
                    </a:p>
                    <a:p>
                      <a:endParaRPr lang="nb-NO" sz="1100" dirty="0"/>
                    </a:p>
                  </a:txBody>
                  <a:tcPr/>
                </a:tc>
                <a:tc>
                  <a:txBody>
                    <a:bodyPr/>
                    <a:lstStyle/>
                    <a:p>
                      <a:r>
                        <a:rPr lang="nb-NO" sz="1100" dirty="0"/>
                        <a:t>17</a:t>
                      </a:r>
                    </a:p>
                    <a:p>
                      <a:endParaRPr lang="nb-NO" sz="1100" dirty="0"/>
                    </a:p>
                  </a:txBody>
                  <a:tcPr/>
                </a:tc>
                <a:tc>
                  <a:txBody>
                    <a:bodyPr/>
                    <a:lstStyle/>
                    <a:p>
                      <a:r>
                        <a:rPr lang="nb-NO" sz="1100" dirty="0"/>
                        <a:t>18</a:t>
                      </a:r>
                    </a:p>
                    <a:p>
                      <a:r>
                        <a:rPr lang="nb-NO" sz="1100" dirty="0"/>
                        <a:t>Planleggingsdag</a:t>
                      </a:r>
                    </a:p>
                    <a:p>
                      <a:endParaRPr lang="nb-NO" sz="1100" dirty="0"/>
                    </a:p>
                  </a:txBody>
                  <a:tcPr/>
                </a:tc>
                <a:extLst>
                  <a:ext uri="{0D108BD9-81ED-4DB2-BD59-A6C34878D82A}">
                    <a16:rowId xmlns:a16="http://schemas.microsoft.com/office/drawing/2014/main" val="2748789259"/>
                  </a:ext>
                </a:extLst>
              </a:tr>
              <a:tr h="1257514">
                <a:tc>
                  <a:txBody>
                    <a:bodyPr/>
                    <a:lstStyle/>
                    <a:p>
                      <a:r>
                        <a:rPr lang="nb-NO" sz="1100" dirty="0"/>
                        <a:t>47</a:t>
                      </a:r>
                    </a:p>
                  </a:txBody>
                  <a:tcPr/>
                </a:tc>
                <a:tc>
                  <a:txBody>
                    <a:bodyPr/>
                    <a:lstStyle/>
                    <a:p>
                      <a:r>
                        <a:rPr lang="nb-NO" sz="1100" dirty="0"/>
                        <a:t>21</a:t>
                      </a:r>
                    </a:p>
                    <a:p>
                      <a:endParaRPr lang="nb-NO" sz="1100" dirty="0"/>
                    </a:p>
                  </a:txBody>
                  <a:tcPr/>
                </a:tc>
                <a:tc>
                  <a:txBody>
                    <a:bodyPr/>
                    <a:lstStyle/>
                    <a:p>
                      <a:r>
                        <a:rPr lang="nb-NO" sz="1100" dirty="0"/>
                        <a:t>22</a:t>
                      </a:r>
                    </a:p>
                  </a:txBody>
                  <a:tcPr/>
                </a:tc>
                <a:tc>
                  <a:txBody>
                    <a:bodyPr/>
                    <a:lstStyle/>
                    <a:p>
                      <a:r>
                        <a:rPr lang="nb-NO" sz="1100" dirty="0"/>
                        <a:t>23</a:t>
                      </a:r>
                    </a:p>
                    <a:p>
                      <a:endParaRPr lang="nb-NO" sz="1100" dirty="0"/>
                    </a:p>
                  </a:txBody>
                  <a:tcPr/>
                </a:tc>
                <a:tc>
                  <a:txBody>
                    <a:bodyPr/>
                    <a:lstStyle/>
                    <a:p>
                      <a:r>
                        <a:rPr lang="nb-NO" sz="1100" dirty="0"/>
                        <a:t>24</a:t>
                      </a:r>
                    </a:p>
                    <a:p>
                      <a:endParaRPr lang="nb-NO" sz="1100" dirty="0"/>
                    </a:p>
                  </a:txBody>
                  <a:tcPr/>
                </a:tc>
                <a:tc>
                  <a:txBody>
                    <a:bodyPr/>
                    <a:lstStyle/>
                    <a:p>
                      <a:r>
                        <a:rPr lang="nb-NO" sz="1100" dirty="0"/>
                        <a:t>25 Ethan 5 år</a:t>
                      </a:r>
                    </a:p>
                    <a:p>
                      <a:r>
                        <a:rPr lang="nb-NO" sz="1100" dirty="0"/>
                        <a:t>Hipp </a:t>
                      </a:r>
                      <a:r>
                        <a:rPr lang="nb-NO" sz="1100" dirty="0" err="1"/>
                        <a:t>hipp</a:t>
                      </a:r>
                      <a:r>
                        <a:rPr lang="nb-NO" sz="1100" dirty="0"/>
                        <a:t> Hurra</a:t>
                      </a:r>
                    </a:p>
                  </a:txBody>
                  <a:tcPr/>
                </a:tc>
                <a:extLst>
                  <a:ext uri="{0D108BD9-81ED-4DB2-BD59-A6C34878D82A}">
                    <a16:rowId xmlns:a16="http://schemas.microsoft.com/office/drawing/2014/main" val="4117710357"/>
                  </a:ext>
                </a:extLst>
              </a:tr>
              <a:tr h="1398827">
                <a:tc>
                  <a:txBody>
                    <a:bodyPr/>
                    <a:lstStyle/>
                    <a:p>
                      <a:r>
                        <a:rPr lang="nb-NO" dirty="0"/>
                        <a:t>48</a:t>
                      </a:r>
                    </a:p>
                  </a:txBody>
                  <a:tcPr/>
                </a:tc>
                <a:tc>
                  <a:txBody>
                    <a:bodyPr/>
                    <a:lstStyle/>
                    <a:p>
                      <a:r>
                        <a:rPr lang="nb-NO" dirty="0"/>
                        <a:t>28</a:t>
                      </a:r>
                    </a:p>
                  </a:txBody>
                  <a:tcPr/>
                </a:tc>
                <a:tc>
                  <a:txBody>
                    <a:bodyPr/>
                    <a:lstStyle/>
                    <a:p>
                      <a:r>
                        <a:rPr lang="nb-NO" dirty="0"/>
                        <a:t>29</a:t>
                      </a:r>
                    </a:p>
                  </a:txBody>
                  <a:tcPr/>
                </a:tc>
                <a:tc>
                  <a:txBody>
                    <a:bodyPr/>
                    <a:lstStyle/>
                    <a:p>
                      <a:r>
                        <a:rPr lang="nb-NO" dirty="0"/>
                        <a:t>30</a:t>
                      </a:r>
                    </a:p>
                    <a:p>
                      <a:endParaRPr lang="nb-NO" dirty="0"/>
                    </a:p>
                  </a:txBody>
                  <a:tcPr/>
                </a:tc>
                <a:tc>
                  <a:txBody>
                    <a:bodyPr/>
                    <a:lstStyle/>
                    <a:p>
                      <a:endParaRPr lang="nb-NO" dirty="0"/>
                    </a:p>
                    <a:p>
                      <a:endParaRPr lang="nb-NO" dirty="0"/>
                    </a:p>
                  </a:txBody>
                  <a:tcPr/>
                </a:tc>
                <a:tc>
                  <a:txBody>
                    <a:bodyPr/>
                    <a:lstStyle/>
                    <a:p>
                      <a:endParaRPr lang="nb-NO" dirty="0"/>
                    </a:p>
                  </a:txBody>
                  <a:tcPr/>
                </a:tc>
                <a:extLst>
                  <a:ext uri="{0D108BD9-81ED-4DB2-BD59-A6C34878D82A}">
                    <a16:rowId xmlns:a16="http://schemas.microsoft.com/office/drawing/2014/main" val="1201130292"/>
                  </a:ext>
                </a:extLst>
              </a:tr>
            </a:tbl>
          </a:graphicData>
        </a:graphic>
      </p:graphicFrame>
      <p:sp>
        <p:nvSpPr>
          <p:cNvPr id="19" name="Pil: ned 18">
            <a:extLst>
              <a:ext uri="{FF2B5EF4-FFF2-40B4-BE49-F238E27FC236}">
                <a16:creationId xmlns:a16="http://schemas.microsoft.com/office/drawing/2014/main" id="{90505CBB-5F1E-41FE-800C-592717E425BB}"/>
              </a:ext>
            </a:extLst>
          </p:cNvPr>
          <p:cNvSpPr/>
          <p:nvPr/>
        </p:nvSpPr>
        <p:spPr>
          <a:xfrm>
            <a:off x="3400042" y="2193139"/>
            <a:ext cx="290456" cy="4245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ned 20">
            <a:extLst>
              <a:ext uri="{FF2B5EF4-FFF2-40B4-BE49-F238E27FC236}">
                <a16:creationId xmlns:a16="http://schemas.microsoft.com/office/drawing/2014/main" id="{07048336-BB0A-44D5-AC52-D911048B2CAD}"/>
              </a:ext>
            </a:extLst>
          </p:cNvPr>
          <p:cNvSpPr/>
          <p:nvPr/>
        </p:nvSpPr>
        <p:spPr>
          <a:xfrm>
            <a:off x="4609168" y="2188665"/>
            <a:ext cx="290456" cy="364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ned 21">
            <a:extLst>
              <a:ext uri="{FF2B5EF4-FFF2-40B4-BE49-F238E27FC236}">
                <a16:creationId xmlns:a16="http://schemas.microsoft.com/office/drawing/2014/main" id="{BD765358-871B-45D6-8558-5D96C2F5085B}"/>
              </a:ext>
            </a:extLst>
          </p:cNvPr>
          <p:cNvSpPr/>
          <p:nvPr/>
        </p:nvSpPr>
        <p:spPr>
          <a:xfrm>
            <a:off x="7419760" y="2188666"/>
            <a:ext cx="290456" cy="3641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ned 22">
            <a:extLst>
              <a:ext uri="{FF2B5EF4-FFF2-40B4-BE49-F238E27FC236}">
                <a16:creationId xmlns:a16="http://schemas.microsoft.com/office/drawing/2014/main" id="{DB0563D0-BE02-4DBC-8DAA-AEB367132608}"/>
              </a:ext>
            </a:extLst>
          </p:cNvPr>
          <p:cNvSpPr/>
          <p:nvPr/>
        </p:nvSpPr>
        <p:spPr>
          <a:xfrm>
            <a:off x="1934746" y="2188665"/>
            <a:ext cx="290456" cy="4245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ned 19">
            <a:extLst>
              <a:ext uri="{FF2B5EF4-FFF2-40B4-BE49-F238E27FC236}">
                <a16:creationId xmlns:a16="http://schemas.microsoft.com/office/drawing/2014/main" id="{9F26E608-9FC4-4258-B026-FEEB91F1D6B9}"/>
              </a:ext>
            </a:extLst>
          </p:cNvPr>
          <p:cNvSpPr/>
          <p:nvPr/>
        </p:nvSpPr>
        <p:spPr>
          <a:xfrm>
            <a:off x="5924084" y="2188665"/>
            <a:ext cx="290456" cy="364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utendørs, liten, fugl, sitter&#10;&#10;Automatisk generert beskrivelse">
            <a:extLst>
              <a:ext uri="{FF2B5EF4-FFF2-40B4-BE49-F238E27FC236}">
                <a16:creationId xmlns:a16="http://schemas.microsoft.com/office/drawing/2014/main" id="{261A39A4-6CFF-4AA6-97E6-E762D0260407}"/>
              </a:ext>
            </a:extLst>
          </p:cNvPr>
          <p:cNvPicPr>
            <a:picLocks noGrp="1" noChangeAspect="1"/>
          </p:cNvPicPr>
          <p:nvPr>
            <p:ph type="pic" sz="quarter" idx="10"/>
          </p:nvPr>
        </p:nvPicPr>
        <p:blipFill rotWithShape="1">
          <a:blip r:embed="rId2"/>
          <a:srcRect t="6863" b="6863"/>
          <a:stretch/>
        </p:blipFill>
        <p:spPr/>
      </p:pic>
      <p:sp>
        <p:nvSpPr>
          <p:cNvPr id="3" name="Tittel 2">
            <a:extLst>
              <a:ext uri="{FF2B5EF4-FFF2-40B4-BE49-F238E27FC236}">
                <a16:creationId xmlns:a16="http://schemas.microsoft.com/office/drawing/2014/main" id="{088B2F06-371F-45F9-877C-469445E45E8A}"/>
              </a:ext>
            </a:extLst>
          </p:cNvPr>
          <p:cNvSpPr>
            <a:spLocks noGrp="1"/>
          </p:cNvSpPr>
          <p:nvPr>
            <p:ph type="ctrTitle"/>
          </p:nvPr>
        </p:nvSpPr>
        <p:spPr>
          <a:xfrm>
            <a:off x="533400" y="4867275"/>
            <a:ext cx="6705600" cy="1853565"/>
          </a:xfrm>
        </p:spPr>
        <p:txBody>
          <a:bodyPr/>
          <a:lstStyle/>
          <a:p>
            <a:r>
              <a:rPr lang="nb-NO" sz="1400" b="0" dirty="0">
                <a:latin typeface="Calibri" panose="020F0502020204030204" pitchFamily="34" charset="0"/>
                <a:cs typeface="Calibri" panose="020F0502020204030204" pitchFamily="34" charset="0"/>
              </a:rPr>
              <a:t>Barna har vært svært engasjert i  arbeidet  rundt FN dagen. Hver uke har  vi hatt samlinger om barns rettigheter og hatt om  hvor viktig samarbeid  og vennskap er – og mellom verdensdeler og landene på jorden. Vi har brukt samtalebilder i et pedagogisk opplegg fra UNICEF og så har vi brukt verdensfortellingen «Lille dråpe» . Opplegget er tilrettelagt slik at det passer alle, og vi ser at barna har husker og forstår det vi har arbeidet med.</a:t>
            </a:r>
          </a:p>
        </p:txBody>
      </p:sp>
      <p:sp>
        <p:nvSpPr>
          <p:cNvPr id="4" name="Undertittel 3">
            <a:extLst>
              <a:ext uri="{FF2B5EF4-FFF2-40B4-BE49-F238E27FC236}">
                <a16:creationId xmlns:a16="http://schemas.microsoft.com/office/drawing/2014/main" id="{093324FD-8043-4A64-8738-FE02A1C2D0B9}"/>
              </a:ext>
            </a:extLst>
          </p:cNvPr>
          <p:cNvSpPr>
            <a:spLocks noGrp="1"/>
          </p:cNvSpPr>
          <p:nvPr>
            <p:ph type="subTitle" idx="1"/>
          </p:nvPr>
        </p:nvSpPr>
        <p:spPr>
          <a:xfrm>
            <a:off x="533400" y="6720840"/>
            <a:ext cx="6705600" cy="2854004"/>
          </a:xfrm>
        </p:spPr>
        <p:txBody>
          <a:bodyPr>
            <a:noAutofit/>
          </a:bodyPr>
          <a:lstStyle/>
          <a:p>
            <a:pPr>
              <a:lnSpc>
                <a:spcPct val="100000"/>
              </a:lnSpc>
            </a:pPr>
            <a:endParaRPr lang="nb-NO" sz="1200" dirty="0">
              <a:latin typeface="Calibri" panose="020F0502020204030204" pitchFamily="34" charset="0"/>
              <a:cs typeface="Calibri" panose="020F0502020204030204" pitchFamily="34" charset="0"/>
            </a:endParaRPr>
          </a:p>
          <a:p>
            <a:pPr>
              <a:lnSpc>
                <a:spcPct val="100000"/>
              </a:lnSpc>
            </a:pPr>
            <a:r>
              <a:rPr lang="nb-NO" sz="1400" dirty="0">
                <a:latin typeface="+mj-lt"/>
                <a:cs typeface="Calibri" panose="020F0502020204030204" pitchFamily="34" charset="0"/>
              </a:rPr>
              <a:t>Verdensfortellingen «Lille dråpe» handler om </a:t>
            </a:r>
            <a:r>
              <a:rPr lang="nb-NO" sz="1400" dirty="0">
                <a:latin typeface="+mj-lt"/>
              </a:rPr>
              <a:t>en liten kolibri som heter Lille Dråpe, som får lamaer til å være med å samarbeide om å slukke en brann - sammen får de det til, når alle er med å bidra og gjør det de kan. </a:t>
            </a:r>
          </a:p>
          <a:p>
            <a:pPr>
              <a:lnSpc>
                <a:spcPct val="100000"/>
              </a:lnSpc>
            </a:pPr>
            <a:endParaRPr lang="nb-NO" sz="1400" dirty="0">
              <a:latin typeface="+mj-lt"/>
            </a:endParaRPr>
          </a:p>
          <a:p>
            <a:pPr>
              <a:lnSpc>
                <a:spcPct val="100000"/>
              </a:lnSpc>
            </a:pPr>
            <a:r>
              <a:rPr lang="nb-NO" sz="1400" dirty="0">
                <a:latin typeface="+mj-lt"/>
              </a:rPr>
              <a:t>Samtalebildene har vi reflektert rundt flere ganger, og barna virker nå ut til å forstå at alle barn på jorden har noen like rettigheter, men at vi ikke nødvendigvis har det helt likt. </a:t>
            </a:r>
          </a:p>
          <a:p>
            <a:pPr>
              <a:lnSpc>
                <a:spcPct val="100000"/>
              </a:lnSpc>
            </a:pPr>
            <a:endParaRPr lang="nb-NO" sz="1400" dirty="0">
              <a:latin typeface="+mj-lt"/>
              <a:cs typeface="Calibri" panose="020F0502020204030204" pitchFamily="34" charset="0"/>
            </a:endParaRPr>
          </a:p>
          <a:p>
            <a:pPr>
              <a:lnSpc>
                <a:spcPct val="100000"/>
              </a:lnSpc>
            </a:pPr>
            <a:r>
              <a:rPr lang="nb-NO" sz="1400" dirty="0">
                <a:latin typeface="+mj-lt"/>
                <a:cs typeface="Calibri" panose="020F0502020204030204" pitchFamily="34" charset="0"/>
              </a:rPr>
              <a:t>Vi deler oss ofte i lekegrupper både inne og ute, noe vi vet og ser at barna profeterer på. Gruppene gir ro, og det blir mer oversiktlig og er mindre komplisert. </a:t>
            </a:r>
          </a:p>
          <a:p>
            <a:pPr>
              <a:lnSpc>
                <a:spcPct val="100000"/>
              </a:lnSpc>
            </a:pPr>
            <a:endParaRPr lang="nb-NO" sz="1400" dirty="0">
              <a:latin typeface="+mj-lt"/>
              <a:cs typeface="Calibri" panose="020F0502020204030204" pitchFamily="34" charset="0"/>
            </a:endParaRPr>
          </a:p>
          <a:p>
            <a:pPr>
              <a:lnSpc>
                <a:spcPct val="100000"/>
              </a:lnSpc>
            </a:pPr>
            <a:r>
              <a:rPr lang="nb-NO" sz="1400" dirty="0">
                <a:latin typeface="+mj-lt"/>
                <a:cs typeface="Calibri" panose="020F0502020204030204" pitchFamily="34" charset="0"/>
              </a:rPr>
              <a:t>Nå nærmer det seg jul, og vi ser frem til juleforberedende aktiviteter som starter denne måneden.</a:t>
            </a:r>
            <a:endParaRPr lang="nb-NO" sz="1200" dirty="0">
              <a:latin typeface="Calibri" panose="020F0502020204030204" pitchFamily="34" charset="0"/>
              <a:cs typeface="Calibri" panose="020F0502020204030204" pitchFamily="34" charset="0"/>
            </a:endParaRPr>
          </a:p>
          <a:p>
            <a:pPr>
              <a:lnSpc>
                <a:spcPct val="100000"/>
              </a:lnSpc>
            </a:pPr>
            <a:endParaRPr lang="nb-NO"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59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70154" y="5335793"/>
            <a:ext cx="6668845" cy="4152452"/>
          </a:xfrm>
        </p:spPr>
        <p:txBody>
          <a:bodyPr>
            <a:normAutofit fontScale="92500"/>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09.15 </a:t>
            </a:r>
            <a:r>
              <a:rPr lang="nb-NO" sz="1800" dirty="0"/>
              <a:t>Vi gjør klar til dagens aktivitet, ryddetid og påkledning</a:t>
            </a:r>
          </a:p>
          <a:p>
            <a:pPr algn="l"/>
            <a:r>
              <a:rPr lang="nb-NO" dirty="0"/>
              <a:t>09.30 Tur/ grupper/ utelek/ prosjekt/ miljøarbeid</a:t>
            </a:r>
          </a:p>
          <a:p>
            <a:pPr algn="l"/>
            <a:r>
              <a:rPr lang="nb-NO" dirty="0"/>
              <a:t>11.00 Lunsj</a:t>
            </a:r>
          </a:p>
          <a:p>
            <a:pPr algn="l"/>
            <a:r>
              <a:rPr lang="nb-NO" dirty="0"/>
              <a:t>12.00 Utelek</a:t>
            </a:r>
          </a:p>
          <a:p>
            <a:pPr algn="l"/>
            <a:r>
              <a:rPr lang="nb-NO" dirty="0"/>
              <a:t>14.00 Fruktmåltid</a:t>
            </a:r>
          </a:p>
          <a:p>
            <a:pPr algn="l"/>
            <a:r>
              <a:rPr lang="nb-NO" dirty="0"/>
              <a:t>14. 45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7DB2A-620B-44CB-8C18-BFFD0CC812CF}">
  <ds:schemaRefs>
    <ds:schemaRef ds:uri="http://schemas.microsoft.com/office/2006/metadata/properties"/>
    <ds:schemaRef ds:uri="http://schemas.microsoft.com/office/2006/documentManagement/types"/>
    <ds:schemaRef ds:uri="16c05727-aa75-4e4a-9b5f-8a80a1165891"/>
    <ds:schemaRef ds:uri="http://purl.org/dc/terms/"/>
    <ds:schemaRef ds:uri="http://schemas.microsoft.com/office/infopath/2007/PartnerControls"/>
    <ds:schemaRef ds:uri="http://schemas.openxmlformats.org/package/2006/metadata/core-properties"/>
    <ds:schemaRef ds:uri="http://purl.org/dc/dcmitype/"/>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E6E8B-FEB3-47D0-9A75-3A7DCD5CC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698</Words>
  <Application>Microsoft Office PowerPoint</Application>
  <PresentationFormat>Egendefinert</PresentationFormat>
  <Paragraphs>66</Paragraphs>
  <Slides>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Calibri</vt:lpstr>
      <vt:lpstr>Calibri Light</vt:lpstr>
      <vt:lpstr>Rockwell</vt:lpstr>
      <vt:lpstr>Wingdings</vt:lpstr>
      <vt:lpstr>Atlas</vt:lpstr>
      <vt:lpstr>Periodeplan for persille - november</vt:lpstr>
      <vt:lpstr>PowerPoint-presentasjon</vt:lpstr>
      <vt:lpstr>Barna har vært svært engasjert i  arbeidet  rundt FN dagen. Hver uke har  vi hatt samlinger om barns rettigheter og hatt om  hvor viktig samarbeid  og vennskap er – og mellom verdensdeler og landene på jorden. Vi har brukt samtalebilder i et pedagogisk opplegg fra UNICEF og så har vi brukt verdensfortellingen «Lille dråpe» . Opplegget er tilrettelagt slik at det passer alle, og vi ser at barna har husker og forstår det vi har arbeidet med.</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2022-10-28T10:19:15Z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