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9"/>
  </p:notesMasterIdLst>
  <p:handoutMasterIdLst>
    <p:handoutMasterId r:id="rId10"/>
  </p:handoutMasterIdLst>
  <p:sldIdLst>
    <p:sldId id="272" r:id="rId5"/>
    <p:sldId id="273" r:id="rId6"/>
    <p:sldId id="276" r:id="rId7"/>
    <p:sldId id="274" r:id="rId8"/>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3206" autoAdjust="0"/>
  </p:normalViewPr>
  <p:slideViewPr>
    <p:cSldViewPr snapToGrid="0" showGuides="1">
      <p:cViewPr>
        <p:scale>
          <a:sx n="132" d="100"/>
          <a:sy n="132" d="100"/>
        </p:scale>
        <p:origin x="64" y="-47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22.12.2022</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22.12.2022</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27596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12/22/2022</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8371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03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12/22/2022</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61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340111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896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12/22/2022</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3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12/22/2022</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64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12/22/2022</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60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12/22/2022</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12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12/22/2022</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30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582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12/22/2022</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99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12/22/2022</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60164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ingrid.lynge@stavanger.kommune.n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2" name="Plassholder for bilde 31" descr="Illustrasjon av en jente i en gul regnjakke og regnstøvler som blir regnet på mens hun holder en paraply og ser opp mot den smilende solen. ">
            <a:extLst>
              <a:ext uri="{FF2B5EF4-FFF2-40B4-BE49-F238E27FC236}">
                <a16:creationId xmlns:a16="http://schemas.microsoft.com/office/drawing/2014/main" id="{AAFA14D5-83DE-4CA3-8B21-432604D1893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133002"/>
            <a:ext cx="7772400" cy="5029200"/>
          </a:xfrm>
        </p:spPr>
      </p:pic>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p:txBody>
          <a:bodyPr rtlCol="0"/>
          <a:lstStyle/>
          <a:p>
            <a:pPr rtl="0"/>
            <a:r>
              <a:rPr lang="nb-NO" dirty="0"/>
              <a:t>Periodeplan for persille – januar 2023</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6882205"/>
            <a:ext cx="6705600" cy="2308860"/>
          </a:xfrm>
        </p:spPr>
        <p:txBody>
          <a:bodyPr rtlCol="0">
            <a:normAutofit fontScale="47500" lnSpcReduction="20000"/>
          </a:bodyPr>
          <a:lstStyle/>
          <a:p>
            <a:pPr>
              <a:lnSpc>
                <a:spcPct val="120000"/>
              </a:lnSpc>
            </a:pPr>
            <a:r>
              <a:rPr lang="nb-NO" dirty="0"/>
              <a:t>Godt nyttår</a:t>
            </a:r>
            <a:r>
              <a:rPr lang="nb-NO" dirty="0">
                <a:sym typeface="Wingdings" panose="05000000000000000000" pitchFamily="2" charset="2"/>
              </a:rPr>
              <a:t></a:t>
            </a:r>
          </a:p>
          <a:p>
            <a:pPr>
              <a:lnSpc>
                <a:spcPct val="120000"/>
              </a:lnSpc>
            </a:pPr>
            <a:r>
              <a:rPr lang="nb-NO" sz="2200" dirty="0"/>
              <a:t>Og velkommen tilbake til Persille hvor vi gleder oss til å møte dere igjen, både foreldre og barn! Det var veldig fint besøk på appelsinbåten, alle fikk bli med på opplegget som var helt supert. Nissen fortalte historien om appelsinbåten som kom fra Amerika med appelsiner – hvor de kastet appelsiner fra båten til barna som kom på kaien. Det var en svært eksotisk opplevelse den gang. Vi var og på en flott julekonsert  på konserthuset med historien  «reisen til julestjernen» som tema! Rampenissen  har vært på besøk med rampestrekene sine, og så har vi hatt  juleverksted flere dager i uken. Hver dag har vi hatt jule og adventsamling og vi føler at vi har hatt en aktiv  og innholdsrik jul med mange ulike aktiviteter hvor noe har handlet om julehistorien, noe om historikk og noen opplevelser  som har bidratt til stemning og erfaringer knytet til julen.  Koret har øvet sammen, og de eldste har  opptrådd  med </a:t>
            </a:r>
            <a:r>
              <a:rPr lang="nb-NO" sz="2200" dirty="0" err="1"/>
              <a:t>lucia</a:t>
            </a:r>
            <a:r>
              <a:rPr lang="nb-NO" sz="2200" dirty="0"/>
              <a:t> og julesanger ute. Nå i januar vil vi ha gruppedag på tirsdagen, møtedag på mandagen, </a:t>
            </a:r>
            <a:r>
              <a:rPr lang="nb-NO" sz="2200" dirty="0" err="1"/>
              <a:t>turdag</a:t>
            </a:r>
            <a:r>
              <a:rPr lang="nb-NO" sz="2200" dirty="0"/>
              <a:t> på onsdagen og miljødag på fredagen. </a:t>
            </a:r>
            <a:r>
              <a:rPr lang="nb-NO" sz="2200" dirty="0">
                <a:sym typeface="Wingdings" panose="05000000000000000000" pitchFamily="2" charset="2"/>
              </a:rPr>
              <a:t>Vi ser frem til et flott nytt år med barna deres </a:t>
            </a:r>
            <a:r>
              <a:rPr lang="nb-NO" dirty="0">
                <a:sym typeface="Wingdings" panose="05000000000000000000" pitchFamily="2" charset="2"/>
              </a:rPr>
              <a:t> </a:t>
            </a:r>
            <a:endParaRPr lang="nb-NO"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299447"/>
            <a:ext cx="6705600" cy="490011"/>
          </a:xfrm>
        </p:spPr>
        <p:txBody>
          <a:bodyPr rtlCol="0">
            <a:normAutofit fontScale="47500" lnSpcReduction="20000"/>
          </a:bodyPr>
          <a:lstStyle/>
          <a:p>
            <a:r>
              <a:rPr lang="nb-NO" dirty="0"/>
              <a:t>Mail kan sendes: </a:t>
            </a:r>
            <a:r>
              <a:rPr lang="nb-NO" dirty="0">
                <a:hlinkClick r:id="rId4">
                  <a:extLst>
                    <a:ext uri="{A12FA001-AC4F-418D-AE19-62706E023703}">
                      <ahyp:hlinkClr xmlns:ahyp="http://schemas.microsoft.com/office/drawing/2018/hyperlinkcolor" val="tx"/>
                    </a:ext>
                  </a:extLst>
                </a:hlinkClick>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spTree>
    <p:extLst>
      <p:ext uri="{BB962C8B-B14F-4D97-AF65-F5344CB8AC3E}">
        <p14:creationId xmlns:p14="http://schemas.microsoft.com/office/powerpoint/2010/main" val="2434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D7C116D6-FE1F-4ED7-8F39-4154508B24DD}"/>
              </a:ext>
            </a:extLst>
          </p:cNvPr>
          <p:cNvSpPr>
            <a:spLocks noGrp="1"/>
          </p:cNvSpPr>
          <p:nvPr>
            <p:ph type="pic" sz="quarter" idx="10"/>
          </p:nvPr>
        </p:nvSpPr>
        <p:spPr/>
      </p:sp>
      <p:sp>
        <p:nvSpPr>
          <p:cNvPr id="13" name="Undertittel 12">
            <a:extLst>
              <a:ext uri="{FF2B5EF4-FFF2-40B4-BE49-F238E27FC236}">
                <a16:creationId xmlns:a16="http://schemas.microsoft.com/office/drawing/2014/main" id="{D9FCFEFC-DA42-4B65-97AF-3AF011426DBF}"/>
              </a:ext>
            </a:extLst>
          </p:cNvPr>
          <p:cNvSpPr>
            <a:spLocks noGrp="1"/>
          </p:cNvSpPr>
          <p:nvPr>
            <p:ph type="subTitle" idx="1"/>
          </p:nvPr>
        </p:nvSpPr>
        <p:spPr>
          <a:xfrm>
            <a:off x="537454" y="5276850"/>
            <a:ext cx="6705600" cy="1852347"/>
          </a:xfrm>
        </p:spPr>
        <p:txBody>
          <a:bodyPr>
            <a:normAutofit fontScale="70000" lnSpcReduction="20000"/>
          </a:bodyPr>
          <a:lstStyle/>
          <a:p>
            <a:r>
              <a:rPr lang="nb-NO" sz="2900" b="1" u="sng" dirty="0">
                <a:solidFill>
                  <a:schemeClr val="tx1"/>
                </a:solidFill>
                <a:highlight>
                  <a:srgbClr val="FFFF00"/>
                </a:highlight>
                <a:cs typeface="Calibri" panose="020F0502020204030204" pitchFamily="34" charset="0"/>
              </a:rPr>
              <a:t>Vi ser frem til et nytt år med barna deres</a:t>
            </a:r>
            <a:r>
              <a:rPr lang="nb-NO" sz="2900" b="1" u="sng" dirty="0">
                <a:solidFill>
                  <a:schemeClr val="tx1"/>
                </a:solidFill>
                <a:highlight>
                  <a:srgbClr val="FFFF00"/>
                </a:highlight>
                <a:cs typeface="Calibri" panose="020F0502020204030204" pitchFamily="34" charset="0"/>
                <a:sym typeface="Wingdings" panose="05000000000000000000" pitchFamily="2" charset="2"/>
              </a:rPr>
              <a:t></a:t>
            </a:r>
          </a:p>
          <a:p>
            <a:r>
              <a:rPr lang="nb-NO" sz="2900" b="1" u="sng" dirty="0">
                <a:solidFill>
                  <a:schemeClr val="tx1"/>
                </a:solidFill>
                <a:highlight>
                  <a:srgbClr val="FFFF00"/>
                </a:highlight>
                <a:cs typeface="Calibri" panose="020F0502020204030204" pitchFamily="34" charset="0"/>
              </a:rPr>
              <a:t>NB! PLANLEGGINGSDAGEN 2. og 3. januar, barnehagen er da stengt.</a:t>
            </a:r>
          </a:p>
          <a:p>
            <a:endParaRPr lang="nb-NO" sz="2900" dirty="0">
              <a:solidFill>
                <a:schemeClr val="tx1"/>
              </a:solidFill>
              <a:highlight>
                <a:srgbClr val="FFFF00"/>
              </a:highlight>
              <a:latin typeface="Calibri" panose="020F0502020204030204" pitchFamily="34" charset="0"/>
              <a:cs typeface="Calibri" panose="020F0502020204030204" pitchFamily="34" charset="0"/>
            </a:endParaRPr>
          </a:p>
          <a:p>
            <a:r>
              <a:rPr lang="nb-NO" sz="2900" dirty="0">
                <a:solidFill>
                  <a:schemeClr val="tx1"/>
                </a:solidFill>
                <a:highlight>
                  <a:srgbClr val="FFFF00"/>
                </a:highlight>
                <a:latin typeface="Calibri" panose="020F0502020204030204" pitchFamily="34" charset="0"/>
                <a:cs typeface="Calibri" panose="020F0502020204030204" pitchFamily="34" charset="0"/>
              </a:rPr>
              <a:t>NB! Ha med reflekser og lommelykt fredag 6. januar</a:t>
            </a:r>
            <a:endParaRPr lang="nb-NO" sz="2900" b="1" u="sng" dirty="0">
              <a:solidFill>
                <a:schemeClr val="tx1"/>
              </a:solidFill>
              <a:highlight>
                <a:srgbClr val="FFFF00"/>
              </a:highlight>
              <a:cs typeface="Calibri" panose="020F0502020204030204" pitchFamily="34" charset="0"/>
            </a:endParaRPr>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2"/>
          </p:nvPr>
        </p:nvSpPr>
        <p:spPr>
          <a:xfrm>
            <a:off x="625589" y="7238957"/>
            <a:ext cx="6705600" cy="2323684"/>
          </a:xfrm>
        </p:spPr>
        <p:txBody>
          <a:bodyPr>
            <a:normAutofit fontScale="92500" lnSpcReduction="20000"/>
          </a:bodyPr>
          <a:lstStyle/>
          <a:p>
            <a:r>
              <a:rPr lang="nb-NO" dirty="0"/>
              <a:t>Vi vil at dere alle abonnerer på hjemmesiden til barnehagen som gir ut viktig informasjon. På siden til avdelingen legges det ut viktig informasjon fra oss om planer, opplegg og dokumentasjon. </a:t>
            </a:r>
          </a:p>
          <a:p>
            <a:pPr>
              <a:lnSpc>
                <a:spcPct val="100000"/>
              </a:lnSpc>
            </a:pPr>
            <a:endParaRPr lang="nb-NO" dirty="0">
              <a:solidFill>
                <a:schemeClr val="tx1"/>
              </a:solidFill>
              <a:highlight>
                <a:srgbClr val="FFFF00"/>
              </a:highlight>
              <a:latin typeface="Calibri" panose="020F0502020204030204" pitchFamily="34" charset="0"/>
              <a:cs typeface="Calibri" panose="020F0502020204030204" pitchFamily="34" charset="0"/>
            </a:endParaRPr>
          </a:p>
          <a:p>
            <a:pPr>
              <a:lnSpc>
                <a:spcPct val="100000"/>
              </a:lnSpc>
            </a:pPr>
            <a:r>
              <a:rPr lang="nb-NO" dirty="0">
                <a:solidFill>
                  <a:schemeClr val="tx1"/>
                </a:solidFill>
                <a:highlight>
                  <a:srgbClr val="FFFF00"/>
                </a:highlight>
                <a:latin typeface="Calibri" panose="020F0502020204030204" pitchFamily="34" charset="0"/>
                <a:cs typeface="Calibri" panose="020F0502020204030204" pitchFamily="34" charset="0"/>
              </a:rPr>
              <a:t>Det er fint om dere sjekker barnas utstyr ofte</a:t>
            </a:r>
            <a:r>
              <a:rPr lang="nb-NO" dirty="0">
                <a:latin typeface="Calibri" panose="020F0502020204030204" pitchFamily="34" charset="0"/>
                <a:cs typeface="Calibri" panose="020F0502020204030204" pitchFamily="34" charset="0"/>
              </a:rPr>
              <a:t>, slik at det er skiftetøy til våte dager og varmt tøy til kalde dager. </a:t>
            </a:r>
          </a:p>
          <a:p>
            <a:pPr>
              <a:lnSpc>
                <a:spcPct val="100000"/>
              </a:lnSpc>
            </a:pPr>
            <a:r>
              <a:rPr lang="nb-NO" dirty="0">
                <a:latin typeface="Calibri" panose="020F0502020204030204" pitchFamily="34" charset="0"/>
                <a:cs typeface="Calibri" panose="020F0502020204030204" pitchFamily="34" charset="0"/>
              </a:rPr>
              <a:t>Vi oppfordrer alle til å ha et ekstra par regnvotter til de kalde og våte dagene, andre votter blir våte og kalde i det været . Sjekk og at regntøy og dress fortsatt passer , er tett og har strikk som kan tas under støvelen. Været nå om vinteren er varierende, og kan skifte raskt. </a:t>
            </a:r>
            <a:r>
              <a:rPr lang="nb-NO" b="1" u="sng" dirty="0">
                <a:latin typeface="Calibri" panose="020F0502020204030204" pitchFamily="34" charset="0"/>
                <a:cs typeface="Calibri" panose="020F0502020204030204" pitchFamily="34" charset="0"/>
              </a:rPr>
              <a:t>Ta med alt yttertøy hjem hver fredag.</a:t>
            </a:r>
          </a:p>
          <a:p>
            <a:pPr>
              <a:lnSpc>
                <a:spcPct val="100000"/>
              </a:lnSpc>
            </a:pPr>
            <a:endParaRPr lang="nb-NO" b="1" u="sng" dirty="0">
              <a:latin typeface="Calibri" panose="020F0502020204030204" pitchFamily="34" charset="0"/>
              <a:cs typeface="Calibri" panose="020F0502020204030204" pitchFamily="34" charset="0"/>
            </a:endParaRPr>
          </a:p>
          <a:p>
            <a:pPr>
              <a:lnSpc>
                <a:spcPct val="100000"/>
              </a:lnSpc>
            </a:pPr>
            <a:endParaRPr lang="nb-NO" dirty="0">
              <a:latin typeface="Calibri" panose="020F0502020204030204" pitchFamily="34" charset="0"/>
              <a:cs typeface="Calibri" panose="020F0502020204030204" pitchFamily="34" charset="0"/>
            </a:endParaRPr>
          </a:p>
          <a:p>
            <a:endParaRPr lang="nb-NO" dirty="0"/>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288190030"/>
              </p:ext>
            </p:extLst>
          </p:nvPr>
        </p:nvGraphicFramePr>
        <p:xfrm>
          <a:off x="272302" y="-39501"/>
          <a:ext cx="7227796" cy="5048540"/>
        </p:xfrm>
        <a:graphic>
          <a:graphicData uri="http://schemas.openxmlformats.org/drawingml/2006/table">
            <a:tbl>
              <a:tblPr firstRow="1" bandRow="1">
                <a:tableStyleId>{5C22544A-7EE6-4342-B048-85BDC9FD1C3A}</a:tableStyleId>
              </a:tblPr>
              <a:tblGrid>
                <a:gridCol w="852115">
                  <a:extLst>
                    <a:ext uri="{9D8B030D-6E8A-4147-A177-3AD203B41FA5}">
                      <a16:colId xmlns:a16="http://schemas.microsoft.com/office/drawing/2014/main" val="258834991"/>
                    </a:ext>
                  </a:extLst>
                </a:gridCol>
                <a:gridCol w="1491783">
                  <a:extLst>
                    <a:ext uri="{9D8B030D-6E8A-4147-A177-3AD203B41FA5}">
                      <a16:colId xmlns:a16="http://schemas.microsoft.com/office/drawing/2014/main" val="3599130427"/>
                    </a:ext>
                  </a:extLst>
                </a:gridCol>
                <a:gridCol w="1594853">
                  <a:extLst>
                    <a:ext uri="{9D8B030D-6E8A-4147-A177-3AD203B41FA5}">
                      <a16:colId xmlns:a16="http://schemas.microsoft.com/office/drawing/2014/main" val="3275698751"/>
                    </a:ext>
                  </a:extLst>
                </a:gridCol>
                <a:gridCol w="893675">
                  <a:extLst>
                    <a:ext uri="{9D8B030D-6E8A-4147-A177-3AD203B41FA5}">
                      <a16:colId xmlns:a16="http://schemas.microsoft.com/office/drawing/2014/main" val="2946954108"/>
                    </a:ext>
                  </a:extLst>
                </a:gridCol>
                <a:gridCol w="1197685">
                  <a:extLst>
                    <a:ext uri="{9D8B030D-6E8A-4147-A177-3AD203B41FA5}">
                      <a16:colId xmlns:a16="http://schemas.microsoft.com/office/drawing/2014/main" val="352493908"/>
                    </a:ext>
                  </a:extLst>
                </a:gridCol>
                <a:gridCol w="1197685">
                  <a:extLst>
                    <a:ext uri="{9D8B030D-6E8A-4147-A177-3AD203B41FA5}">
                      <a16:colId xmlns:a16="http://schemas.microsoft.com/office/drawing/2014/main" val="1083015466"/>
                    </a:ext>
                  </a:extLst>
                </a:gridCol>
              </a:tblGrid>
              <a:tr h="630109">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913881">
                <a:tc>
                  <a:txBody>
                    <a:bodyPr/>
                    <a:lstStyle/>
                    <a:p>
                      <a:r>
                        <a:rPr lang="nb-NO" dirty="0"/>
                        <a:t>1</a:t>
                      </a:r>
                    </a:p>
                  </a:txBody>
                  <a:tcPr/>
                </a:tc>
                <a:tc>
                  <a:txBody>
                    <a:bodyPr/>
                    <a:lstStyle/>
                    <a:p>
                      <a:r>
                        <a:rPr lang="nb-NO" dirty="0"/>
                        <a:t>2 Planleggingsdag</a:t>
                      </a:r>
                    </a:p>
                  </a:txBody>
                  <a:tcPr/>
                </a:tc>
                <a:tc>
                  <a:txBody>
                    <a:bodyPr/>
                    <a:lstStyle/>
                    <a:p>
                      <a:pPr marL="0" indent="0">
                        <a:buNone/>
                      </a:pPr>
                      <a:r>
                        <a:rPr lang="nb-NO" dirty="0"/>
                        <a:t>3 planleggingsdag</a:t>
                      </a:r>
                    </a:p>
                  </a:txBody>
                  <a:tcPr/>
                </a:tc>
                <a:tc>
                  <a:txBody>
                    <a:bodyPr/>
                    <a:lstStyle/>
                    <a:p>
                      <a:r>
                        <a:rPr lang="nb-NO" sz="1200" dirty="0"/>
                        <a:t>4</a:t>
                      </a:r>
                    </a:p>
                  </a:txBody>
                  <a:tcPr/>
                </a:tc>
                <a:tc>
                  <a:txBody>
                    <a:bodyPr/>
                    <a:lstStyle/>
                    <a:p>
                      <a:r>
                        <a:rPr lang="nb-NO" dirty="0"/>
                        <a:t>5</a:t>
                      </a:r>
                    </a:p>
                  </a:txBody>
                  <a:tcPr/>
                </a:tc>
                <a:tc>
                  <a:txBody>
                    <a:bodyPr/>
                    <a:lstStyle/>
                    <a:p>
                      <a:r>
                        <a:rPr lang="nb-NO" sz="1100" dirty="0"/>
                        <a:t>6</a:t>
                      </a:r>
                    </a:p>
                    <a:p>
                      <a:r>
                        <a:rPr lang="nb-NO" sz="1100" dirty="0"/>
                        <a:t>Mørkedag</a:t>
                      </a:r>
                    </a:p>
                  </a:txBody>
                  <a:tcPr/>
                </a:tc>
                <a:extLst>
                  <a:ext uri="{0D108BD9-81ED-4DB2-BD59-A6C34878D82A}">
                    <a16:rowId xmlns:a16="http://schemas.microsoft.com/office/drawing/2014/main" val="2520495977"/>
                  </a:ext>
                </a:extLst>
              </a:tr>
              <a:tr h="1055417">
                <a:tc>
                  <a:txBody>
                    <a:bodyPr/>
                    <a:lstStyle/>
                    <a:p>
                      <a:r>
                        <a:rPr lang="nb-NO" sz="1100" dirty="0"/>
                        <a:t>2</a:t>
                      </a:r>
                    </a:p>
                    <a:p>
                      <a:endParaRPr lang="nb-NO" sz="1100" dirty="0"/>
                    </a:p>
                    <a:p>
                      <a:endParaRPr lang="nb-NO" sz="1100" dirty="0"/>
                    </a:p>
                  </a:txBody>
                  <a:tcPr/>
                </a:tc>
                <a:tc>
                  <a:txBody>
                    <a:bodyPr/>
                    <a:lstStyle/>
                    <a:p>
                      <a:r>
                        <a:rPr lang="nb-NO" sz="1100" dirty="0"/>
                        <a:t>9 Møtedag</a:t>
                      </a:r>
                    </a:p>
                  </a:txBody>
                  <a:tcPr/>
                </a:tc>
                <a:tc>
                  <a:txBody>
                    <a:bodyPr/>
                    <a:lstStyle/>
                    <a:p>
                      <a:r>
                        <a:rPr lang="nb-NO" sz="1100" dirty="0"/>
                        <a:t>10</a:t>
                      </a:r>
                    </a:p>
                    <a:p>
                      <a:r>
                        <a:rPr lang="nb-NO" sz="1100" dirty="0"/>
                        <a:t>Gruppedag</a:t>
                      </a:r>
                    </a:p>
                    <a:p>
                      <a:endParaRPr lang="nb-NO" sz="1100" dirty="0"/>
                    </a:p>
                    <a:p>
                      <a:r>
                        <a:rPr lang="nb-NO" sz="1100" dirty="0"/>
                        <a:t>Skøyting for førskolegruppen</a:t>
                      </a:r>
                    </a:p>
                    <a:p>
                      <a:endParaRPr lang="nb-NO" sz="1100" dirty="0"/>
                    </a:p>
                    <a:p>
                      <a:endParaRPr lang="nb-NO" sz="1100" dirty="0"/>
                    </a:p>
                  </a:txBody>
                  <a:tcPr/>
                </a:tc>
                <a:tc>
                  <a:txBody>
                    <a:bodyPr/>
                    <a:lstStyle/>
                    <a:p>
                      <a:r>
                        <a:rPr lang="nb-NO" sz="1100" dirty="0"/>
                        <a:t>11</a:t>
                      </a:r>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err="1"/>
                        <a:t>Turdag</a:t>
                      </a:r>
                      <a:endParaRPr lang="nb-NO" sz="1100" dirty="0"/>
                    </a:p>
                    <a:p>
                      <a:endParaRPr lang="nb-NO" sz="1100" dirty="0"/>
                    </a:p>
                    <a:p>
                      <a:endParaRPr lang="nb-NO" sz="1100" dirty="0"/>
                    </a:p>
                  </a:txBody>
                  <a:tcPr/>
                </a:tc>
                <a:tc>
                  <a:txBody>
                    <a:bodyPr/>
                    <a:lstStyle/>
                    <a:p>
                      <a:r>
                        <a:rPr lang="nb-NO" sz="1100" dirty="0"/>
                        <a:t>12</a:t>
                      </a:r>
                    </a:p>
                  </a:txBody>
                  <a:tcPr/>
                </a:tc>
                <a:tc>
                  <a:txBody>
                    <a:bodyPr/>
                    <a:lstStyle/>
                    <a:p>
                      <a:r>
                        <a:rPr lang="nb-NO" sz="1100" dirty="0"/>
                        <a:t>13</a:t>
                      </a:r>
                    </a:p>
                    <a:p>
                      <a:r>
                        <a:rPr lang="nb-NO" sz="1100" dirty="0"/>
                        <a:t>Miljødag</a:t>
                      </a:r>
                    </a:p>
                  </a:txBody>
                  <a:tcPr/>
                </a:tc>
                <a:extLst>
                  <a:ext uri="{0D108BD9-81ED-4DB2-BD59-A6C34878D82A}">
                    <a16:rowId xmlns:a16="http://schemas.microsoft.com/office/drawing/2014/main" val="2944871739"/>
                  </a:ext>
                </a:extLst>
              </a:tr>
              <a:tr h="940033">
                <a:tc>
                  <a:txBody>
                    <a:bodyPr/>
                    <a:lstStyle/>
                    <a:p>
                      <a:r>
                        <a:rPr lang="nb-NO" sz="1100" dirty="0"/>
                        <a:t>3</a:t>
                      </a:r>
                    </a:p>
                  </a:txBody>
                  <a:tcPr/>
                </a:tc>
                <a:tc>
                  <a:txBody>
                    <a:bodyPr/>
                    <a:lstStyle/>
                    <a:p>
                      <a:r>
                        <a:rPr lang="nb-NO" sz="1100" dirty="0"/>
                        <a:t>16</a:t>
                      </a:r>
                    </a:p>
                  </a:txBody>
                  <a:tcPr/>
                </a:tc>
                <a:tc>
                  <a:txBody>
                    <a:bodyPr/>
                    <a:lstStyle/>
                    <a:p>
                      <a:r>
                        <a:rPr lang="nb-NO" sz="1100" dirty="0"/>
                        <a:t>17</a:t>
                      </a:r>
                    </a:p>
                    <a:p>
                      <a:endParaRPr lang="nb-NO" sz="1100" dirty="0"/>
                    </a:p>
                  </a:txBody>
                  <a:tcPr/>
                </a:tc>
                <a:tc>
                  <a:txBody>
                    <a:bodyPr/>
                    <a:lstStyle/>
                    <a:p>
                      <a:r>
                        <a:rPr lang="nb-NO" sz="1100" dirty="0"/>
                        <a:t>18</a:t>
                      </a:r>
                    </a:p>
                  </a:txBody>
                  <a:tcPr/>
                </a:tc>
                <a:tc>
                  <a:txBody>
                    <a:bodyPr/>
                    <a:lstStyle/>
                    <a:p>
                      <a:r>
                        <a:rPr lang="nb-NO" sz="1100" dirty="0"/>
                        <a:t>19</a:t>
                      </a:r>
                    </a:p>
                  </a:txBody>
                  <a:tcPr/>
                </a:tc>
                <a:tc>
                  <a:txBody>
                    <a:bodyPr/>
                    <a:lstStyle/>
                    <a:p>
                      <a:r>
                        <a:rPr lang="nb-NO" sz="1100" dirty="0"/>
                        <a:t>20</a:t>
                      </a:r>
                    </a:p>
                    <a:p>
                      <a:endParaRPr lang="nb-NO" sz="1100" dirty="0"/>
                    </a:p>
                  </a:txBody>
                  <a:tcPr/>
                </a:tc>
                <a:extLst>
                  <a:ext uri="{0D108BD9-81ED-4DB2-BD59-A6C34878D82A}">
                    <a16:rowId xmlns:a16="http://schemas.microsoft.com/office/drawing/2014/main" val="2748789259"/>
                  </a:ext>
                </a:extLst>
              </a:tr>
              <a:tr h="1299597">
                <a:tc>
                  <a:txBody>
                    <a:bodyPr/>
                    <a:lstStyle/>
                    <a:p>
                      <a:r>
                        <a:rPr lang="nb-NO" sz="1100" dirty="0"/>
                        <a:t>4</a:t>
                      </a:r>
                    </a:p>
                    <a:p>
                      <a:r>
                        <a:rPr lang="nb-NO" sz="1100" dirty="0"/>
                        <a:t>5</a:t>
                      </a:r>
                    </a:p>
                  </a:txBody>
                  <a:tcPr/>
                </a:tc>
                <a:tc>
                  <a:txBody>
                    <a:bodyPr/>
                    <a:lstStyle/>
                    <a:p>
                      <a:r>
                        <a:rPr lang="nb-NO" sz="1100" dirty="0"/>
                        <a:t>23/</a:t>
                      </a:r>
                    </a:p>
                    <a:p>
                      <a:r>
                        <a:rPr lang="nb-NO" sz="1100" dirty="0"/>
                        <a:t>30</a:t>
                      </a:r>
                    </a:p>
                  </a:txBody>
                  <a:tcPr/>
                </a:tc>
                <a:tc>
                  <a:txBody>
                    <a:bodyPr/>
                    <a:lstStyle/>
                    <a:p>
                      <a:r>
                        <a:rPr lang="nb-NO" sz="1100" dirty="0"/>
                        <a:t>24/</a:t>
                      </a:r>
                    </a:p>
                    <a:p>
                      <a:r>
                        <a:rPr lang="nb-NO" sz="1100" dirty="0"/>
                        <a:t>31</a:t>
                      </a:r>
                    </a:p>
                  </a:txBody>
                  <a:tcPr/>
                </a:tc>
                <a:tc>
                  <a:txBody>
                    <a:bodyPr/>
                    <a:lstStyle/>
                    <a:p>
                      <a:r>
                        <a:rPr lang="nb-NO" sz="1100" dirty="0"/>
                        <a:t>25</a:t>
                      </a:r>
                    </a:p>
                    <a:p>
                      <a:endParaRPr lang="nb-NO" sz="1100" dirty="0"/>
                    </a:p>
                  </a:txBody>
                  <a:tcPr/>
                </a:tc>
                <a:tc>
                  <a:txBody>
                    <a:bodyPr/>
                    <a:lstStyle/>
                    <a:p>
                      <a:r>
                        <a:rPr lang="nb-NO" sz="1100" dirty="0"/>
                        <a:t>26</a:t>
                      </a:r>
                    </a:p>
                  </a:txBody>
                  <a:tcPr/>
                </a:tc>
                <a:tc>
                  <a:txBody>
                    <a:bodyPr/>
                    <a:lstStyle/>
                    <a:p>
                      <a:r>
                        <a:rPr lang="nb-NO" sz="1100" dirty="0"/>
                        <a:t>27</a:t>
                      </a:r>
                    </a:p>
                    <a:p>
                      <a:endParaRPr lang="nb-NO" sz="1100" dirty="0"/>
                    </a:p>
                    <a:p>
                      <a:r>
                        <a:rPr lang="nb-NO" sz="1100" dirty="0"/>
                        <a:t>Hipp </a:t>
                      </a:r>
                      <a:r>
                        <a:rPr lang="nb-NO" sz="1100" dirty="0" err="1"/>
                        <a:t>hipp</a:t>
                      </a:r>
                      <a:r>
                        <a:rPr lang="nb-NO" sz="1100" dirty="0"/>
                        <a:t> hurra for Alva Sofie 5 år</a:t>
                      </a:r>
                    </a:p>
                  </a:txBody>
                  <a:tcPr/>
                </a:tc>
                <a:extLst>
                  <a:ext uri="{0D108BD9-81ED-4DB2-BD59-A6C34878D82A}">
                    <a16:rowId xmlns:a16="http://schemas.microsoft.com/office/drawing/2014/main" val="4117710357"/>
                  </a:ext>
                </a:extLst>
              </a:tr>
            </a:tbl>
          </a:graphicData>
        </a:graphic>
      </p:graphicFrame>
      <p:sp>
        <p:nvSpPr>
          <p:cNvPr id="22" name="Pil: ned 21">
            <a:extLst>
              <a:ext uri="{FF2B5EF4-FFF2-40B4-BE49-F238E27FC236}">
                <a16:creationId xmlns:a16="http://schemas.microsoft.com/office/drawing/2014/main" id="{BD765358-871B-45D6-8558-5D96C2F5085B}"/>
              </a:ext>
            </a:extLst>
          </p:cNvPr>
          <p:cNvSpPr/>
          <p:nvPr/>
        </p:nvSpPr>
        <p:spPr>
          <a:xfrm>
            <a:off x="7243054" y="2280491"/>
            <a:ext cx="290456" cy="246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Pil: ned 22">
            <a:extLst>
              <a:ext uri="{FF2B5EF4-FFF2-40B4-BE49-F238E27FC236}">
                <a16:creationId xmlns:a16="http://schemas.microsoft.com/office/drawing/2014/main" id="{DB0563D0-BE02-4DBC-8DAA-AEB367132608}"/>
              </a:ext>
            </a:extLst>
          </p:cNvPr>
          <p:cNvSpPr/>
          <p:nvPr/>
        </p:nvSpPr>
        <p:spPr>
          <a:xfrm>
            <a:off x="2273112" y="2280491"/>
            <a:ext cx="290456" cy="246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ned 10">
            <a:extLst>
              <a:ext uri="{FF2B5EF4-FFF2-40B4-BE49-F238E27FC236}">
                <a16:creationId xmlns:a16="http://schemas.microsoft.com/office/drawing/2014/main" id="{1CB27F18-96CC-4A55-9B95-E01D5B3A7882}"/>
              </a:ext>
            </a:extLst>
          </p:cNvPr>
          <p:cNvSpPr/>
          <p:nvPr/>
        </p:nvSpPr>
        <p:spPr>
          <a:xfrm>
            <a:off x="3833161" y="2280491"/>
            <a:ext cx="290456" cy="246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ned 14">
            <a:extLst>
              <a:ext uri="{FF2B5EF4-FFF2-40B4-BE49-F238E27FC236}">
                <a16:creationId xmlns:a16="http://schemas.microsoft.com/office/drawing/2014/main" id="{FF3D3D9C-9832-4199-907E-E13826420C9B}"/>
              </a:ext>
            </a:extLst>
          </p:cNvPr>
          <p:cNvSpPr/>
          <p:nvPr/>
        </p:nvSpPr>
        <p:spPr>
          <a:xfrm>
            <a:off x="4756127" y="2252381"/>
            <a:ext cx="290456" cy="2491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BFF511A3-341E-469F-A6FE-6140D1DC5AD1}"/>
              </a:ext>
            </a:extLst>
          </p:cNvPr>
          <p:cNvPicPr>
            <a:picLocks noChangeAspect="1"/>
          </p:cNvPicPr>
          <p:nvPr/>
        </p:nvPicPr>
        <p:blipFill>
          <a:blip r:embed="rId2"/>
          <a:stretch>
            <a:fillRect/>
          </a:stretch>
        </p:blipFill>
        <p:spPr>
          <a:xfrm>
            <a:off x="6812048" y="3554273"/>
            <a:ext cx="371888" cy="268247"/>
          </a:xfrm>
          <a:prstGeom prst="rect">
            <a:avLst/>
          </a:prstGeom>
        </p:spPr>
      </p:pic>
    </p:spTree>
    <p:extLst>
      <p:ext uri="{BB962C8B-B14F-4D97-AF65-F5344CB8AC3E}">
        <p14:creationId xmlns:p14="http://schemas.microsoft.com/office/powerpoint/2010/main" val="92915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51777" y="5335793"/>
            <a:ext cx="6668845" cy="4152452"/>
          </a:xfrm>
        </p:spPr>
        <p:txBody>
          <a:bodyPr>
            <a:normAutofit fontScale="92500"/>
          </a:bodyPr>
          <a:lstStyle/>
          <a:p>
            <a:r>
              <a:rPr lang="nb-NO" dirty="0"/>
              <a:t>Dagsrytmen på persille</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09.00 </a:t>
            </a:r>
            <a:r>
              <a:rPr lang="nb-NO" sz="1800" dirty="0"/>
              <a:t>Vi gjør klar til dagens aktivitet, ryddetid og påkledning</a:t>
            </a:r>
          </a:p>
          <a:p>
            <a:pPr algn="l"/>
            <a:r>
              <a:rPr lang="nb-NO" dirty="0"/>
              <a:t>09.30 Tur/ grupper/ utelek/ prosjekt/ miljøarbeid</a:t>
            </a:r>
          </a:p>
          <a:p>
            <a:pPr algn="l"/>
            <a:r>
              <a:rPr lang="nb-NO" dirty="0"/>
              <a:t>11.00 Lunsj</a:t>
            </a:r>
          </a:p>
          <a:p>
            <a:pPr algn="l"/>
            <a:r>
              <a:rPr lang="nb-NO" dirty="0"/>
              <a:t>11.30 Utelek</a:t>
            </a:r>
          </a:p>
          <a:p>
            <a:pPr algn="l"/>
            <a:r>
              <a:rPr lang="nb-NO" dirty="0"/>
              <a:t>14.00 Fruktmåltid</a:t>
            </a:r>
          </a:p>
          <a:p>
            <a:pPr algn="l"/>
            <a:r>
              <a:rPr lang="nb-NO" dirty="0"/>
              <a:t>14.30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88B2F06-371F-45F9-877C-469445E45E8A}"/>
              </a:ext>
            </a:extLst>
          </p:cNvPr>
          <p:cNvSpPr>
            <a:spLocks noGrp="1"/>
          </p:cNvSpPr>
          <p:nvPr>
            <p:ph type="ctrTitle"/>
          </p:nvPr>
        </p:nvSpPr>
        <p:spPr>
          <a:xfrm>
            <a:off x="533400" y="4867275"/>
            <a:ext cx="6705600" cy="1853565"/>
          </a:xfrm>
        </p:spPr>
        <p:txBody>
          <a:bodyPr/>
          <a:lstStyle/>
          <a:p>
            <a:r>
              <a:rPr lang="nb-NO" sz="2000" b="0" dirty="0">
                <a:latin typeface="Calibri" panose="020F0502020204030204" pitchFamily="34" charset="0"/>
                <a:cs typeface="Calibri" panose="020F0502020204030204" pitchFamily="34" charset="0"/>
              </a:rPr>
              <a:t>Vi fikk høre historien om reisen til julestjernen og fikk høre den nydelige musikken. Vi snakket om det å være på konsert, om instrumenter og selv om det var en vanskelig historie var det en fin opplevelse på konserthuset!</a:t>
            </a:r>
          </a:p>
        </p:txBody>
      </p:sp>
      <p:sp>
        <p:nvSpPr>
          <p:cNvPr id="4" name="Undertittel 3">
            <a:extLst>
              <a:ext uri="{FF2B5EF4-FFF2-40B4-BE49-F238E27FC236}">
                <a16:creationId xmlns:a16="http://schemas.microsoft.com/office/drawing/2014/main" id="{093324FD-8043-4A64-8738-FE02A1C2D0B9}"/>
              </a:ext>
            </a:extLst>
          </p:cNvPr>
          <p:cNvSpPr>
            <a:spLocks noGrp="1"/>
          </p:cNvSpPr>
          <p:nvPr>
            <p:ph type="subTitle" idx="1"/>
          </p:nvPr>
        </p:nvSpPr>
        <p:spPr>
          <a:xfrm>
            <a:off x="533400" y="6587490"/>
            <a:ext cx="6705600" cy="2854004"/>
          </a:xfrm>
        </p:spPr>
        <p:txBody>
          <a:bodyPr>
            <a:noAutofit/>
          </a:bodyPr>
          <a:lstStyle/>
          <a:p>
            <a:pPr>
              <a:lnSpc>
                <a:spcPct val="100000"/>
              </a:lnSpc>
            </a:pPr>
            <a:endParaRPr lang="nb-NO" sz="1400" dirty="0">
              <a:latin typeface="Calibri" panose="020F0502020204030204" pitchFamily="34" charset="0"/>
              <a:cs typeface="Calibri" panose="020F0502020204030204" pitchFamily="34" charset="0"/>
            </a:endParaRPr>
          </a:p>
          <a:p>
            <a:pPr>
              <a:lnSpc>
                <a:spcPct val="100000"/>
              </a:lnSpc>
            </a:pPr>
            <a:r>
              <a:rPr lang="nb-NO" sz="1400" dirty="0">
                <a:latin typeface="Calibri" panose="020F0502020204030204" pitchFamily="34" charset="0"/>
                <a:cs typeface="Calibri" panose="020F0502020204030204" pitchFamily="34" charset="0"/>
              </a:rPr>
              <a:t>Vi satt på første benk nær musikere og alt som var på senen. Det var spente og engasjerte barn som nøt klassisk  musikk og vi og takker Stavanger symfoniorkester og personal for en flott opplevelse før jul.</a:t>
            </a:r>
          </a:p>
          <a:p>
            <a:pPr>
              <a:lnSpc>
                <a:spcPct val="100000"/>
              </a:lnSpc>
            </a:pPr>
            <a:endParaRPr lang="nb-NO" sz="1400" dirty="0">
              <a:latin typeface="Calibri" panose="020F0502020204030204" pitchFamily="34" charset="0"/>
              <a:cs typeface="Calibri" panose="020F0502020204030204" pitchFamily="34" charset="0"/>
            </a:endParaRPr>
          </a:p>
          <a:p>
            <a:pPr>
              <a:lnSpc>
                <a:spcPct val="100000"/>
              </a:lnSpc>
            </a:pPr>
            <a:r>
              <a:rPr lang="nb-NO" sz="1400" dirty="0">
                <a:latin typeface="Calibri" panose="020F0502020204030204" pitchFamily="34" charset="0"/>
                <a:cs typeface="Calibri" panose="020F0502020204030204" pitchFamily="34" charset="0"/>
              </a:rPr>
              <a:t>Nå i januar starter vi med mørkedag fredag 6. januar hvor vi skal ha om trafikksikkerhet, energisparing og alternativ energi. Vi fortsetter januar med å forberede markeringen av den samiske nasjonaldagen som er 6. februar.</a:t>
            </a:r>
          </a:p>
          <a:p>
            <a:pPr>
              <a:lnSpc>
                <a:spcPct val="100000"/>
              </a:lnSpc>
            </a:pPr>
            <a:endParaRPr lang="nb-NO" sz="1200" dirty="0">
              <a:latin typeface="Calibri" panose="020F0502020204030204" pitchFamily="34" charset="0"/>
              <a:cs typeface="Calibri" panose="020F0502020204030204" pitchFamily="34" charset="0"/>
            </a:endParaRPr>
          </a:p>
          <a:p>
            <a:pPr>
              <a:lnSpc>
                <a:spcPct val="100000"/>
              </a:lnSpc>
            </a:pPr>
            <a:endParaRPr lang="nb-NO" sz="1200" dirty="0">
              <a:solidFill>
                <a:schemeClr val="tx1"/>
              </a:solidFill>
              <a:latin typeface="Calibri" panose="020F0502020204030204" pitchFamily="34" charset="0"/>
              <a:cs typeface="Calibri" panose="020F0502020204030204" pitchFamily="34" charset="0"/>
            </a:endParaRPr>
          </a:p>
        </p:txBody>
      </p:sp>
      <p:pic>
        <p:nvPicPr>
          <p:cNvPr id="8" name="Plassholder for bilde 7">
            <a:extLst>
              <a:ext uri="{FF2B5EF4-FFF2-40B4-BE49-F238E27FC236}">
                <a16:creationId xmlns:a16="http://schemas.microsoft.com/office/drawing/2014/main" id="{0CF1B571-576C-7168-51F0-A3145E54932C}"/>
              </a:ext>
            </a:extLst>
          </p:cNvPr>
          <p:cNvPicPr>
            <a:picLocks noGrp="1" noChangeAspect="1"/>
          </p:cNvPicPr>
          <p:nvPr>
            <p:ph type="pic" sz="quarter" idx="10"/>
          </p:nvPr>
        </p:nvPicPr>
        <p:blipFill rotWithShape="1">
          <a:blip r:embed="rId2"/>
          <a:srcRect l="46256" r="46256"/>
          <a:stretch/>
        </p:blipFill>
        <p:spPr/>
      </p:pic>
      <p:pic>
        <p:nvPicPr>
          <p:cNvPr id="10" name="Bilde 9" descr="Et bilde som inneholder person&#10;&#10;Automatisk generert beskrivelse">
            <a:extLst>
              <a:ext uri="{FF2B5EF4-FFF2-40B4-BE49-F238E27FC236}">
                <a16:creationId xmlns:a16="http://schemas.microsoft.com/office/drawing/2014/main" id="{F62C6BE8-7B05-72D2-CC18-FA44267B6CA5}"/>
              </a:ext>
            </a:extLst>
          </p:cNvPr>
          <p:cNvPicPr>
            <a:picLocks noChangeAspect="1"/>
          </p:cNvPicPr>
          <p:nvPr/>
        </p:nvPicPr>
        <p:blipFill>
          <a:blip r:embed="rId3"/>
          <a:stretch>
            <a:fillRect/>
          </a:stretch>
        </p:blipFill>
        <p:spPr>
          <a:xfrm>
            <a:off x="321610" y="374284"/>
            <a:ext cx="7129179" cy="4010163"/>
          </a:xfrm>
          <a:prstGeom prst="rect">
            <a:avLst/>
          </a:prstGeom>
        </p:spPr>
      </p:pic>
    </p:spTree>
    <p:extLst>
      <p:ext uri="{BB962C8B-B14F-4D97-AF65-F5344CB8AC3E}">
        <p14:creationId xmlns:p14="http://schemas.microsoft.com/office/powerpoint/2010/main" val="3871597313"/>
      </p:ext>
    </p:extLst>
  </p:cSld>
  <p:clrMapOvr>
    <a:masterClrMapping/>
  </p:clrMapOvr>
</p:sld>
</file>

<file path=ppt/theme/theme1.xml><?xml version="1.0" encoding="utf-8"?>
<a:theme xmlns:a="http://schemas.openxmlformats.org/drawingml/2006/main" name="Atlas">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F7DB2A-620B-44CB-8C18-BFFD0CC812CF}">
  <ds:schemaRefs>
    <ds:schemaRef ds:uri="http://schemas.microsoft.com/office/infopath/2007/PartnerControls"/>
    <ds:schemaRef ds:uri="16c05727-aa75-4e4a-9b5f-8a80a1165891"/>
    <ds:schemaRef ds:uri="http://purl.org/dc/terms/"/>
    <ds:schemaRef ds:uri="http://schemas.microsoft.com/office/2006/documentManagement/types"/>
    <ds:schemaRef ds:uri="71af3243-3dd4-4a8d-8c0d-dd76da1f02a5"/>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75E6E8B-FEB3-47D0-9A75-3A7DCD5CC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623</Words>
  <Application>Microsoft Office PowerPoint</Application>
  <PresentationFormat>Egendefinert</PresentationFormat>
  <Paragraphs>74</Paragraphs>
  <Slides>4</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Calibri</vt:lpstr>
      <vt:lpstr>Calibri Light</vt:lpstr>
      <vt:lpstr>Rockwell</vt:lpstr>
      <vt:lpstr>Wingdings</vt:lpstr>
      <vt:lpstr>Atlas</vt:lpstr>
      <vt:lpstr>Periodeplan for persille – januar 2023</vt:lpstr>
      <vt:lpstr>PowerPoint-presentasjon</vt:lpstr>
      <vt:lpstr>PowerPoint-presentasjon</vt:lpstr>
      <vt:lpstr>Vi fikk høre historien om reisen til julestjernen og fikk høre den nydelige musikken. Vi snakket om det å være på konsert, om instrumenter og selv om det var en vanskelig historie var det en fin opplevelse på konserthuset!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2022-12-22T10:09:33Z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