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9"/>
  </p:notesMasterIdLst>
  <p:handoutMasterIdLst>
    <p:handoutMasterId r:id="rId10"/>
  </p:handoutMasterIdLst>
  <p:sldIdLst>
    <p:sldId id="272" r:id="rId5"/>
    <p:sldId id="273" r:id="rId6"/>
    <p:sldId id="276" r:id="rId7"/>
    <p:sldId id="274" r:id="rId8"/>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206" autoAdjust="0"/>
  </p:normalViewPr>
  <p:slideViewPr>
    <p:cSldViewPr snapToGrid="0" showGuides="1">
      <p:cViewPr>
        <p:scale>
          <a:sx n="88" d="100"/>
          <a:sy n="88" d="100"/>
        </p:scale>
        <p:origin x="944" y="-22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29.01.2024</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29.01.2024</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275964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rtl="0"/>
            <a:fld id="{9AE94FEF-7CD6-44E4-9123-D40C136902E2}" type="slidenum">
              <a:rPr lang="nb-NO" smtClean="0"/>
              <a:t>2</a:t>
            </a:fld>
            <a:endParaRPr lang="nb-NO" dirty="0"/>
          </a:p>
        </p:txBody>
      </p:sp>
    </p:spTree>
    <p:extLst>
      <p:ext uri="{BB962C8B-B14F-4D97-AF65-F5344CB8AC3E}">
        <p14:creationId xmlns:p14="http://schemas.microsoft.com/office/powerpoint/2010/main" val="177581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1/29/2024</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8371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03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1/29/2024</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61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340111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896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1/29/2024</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3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1/29/2024</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64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1/29/2024</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60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1/29/2024</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12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1/29/2024</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30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582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1/29/2024</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99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1/29/2024</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60164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ingrid.lynge@stavanger.kommune.no"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pixabay.com/de/karneval-in-venedig-maske-venedig-241294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a:xfrm>
            <a:off x="533400" y="3871028"/>
            <a:ext cx="6705600" cy="1158172"/>
          </a:xfrm>
        </p:spPr>
        <p:txBody>
          <a:bodyPr rtlCol="0"/>
          <a:lstStyle/>
          <a:p>
            <a:pPr rtl="0"/>
            <a:r>
              <a:rPr lang="nb-NO" sz="4800" dirty="0"/>
              <a:t>Periodeplan for persille – februar 2022</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5029200"/>
            <a:ext cx="6705600" cy="3744877"/>
          </a:xfrm>
        </p:spPr>
        <p:txBody>
          <a:bodyPr rtlCol="0">
            <a:noAutofit/>
          </a:bodyPr>
          <a:lstStyle/>
          <a:p>
            <a:pPr>
              <a:lnSpc>
                <a:spcPct val="120000"/>
              </a:lnSpc>
            </a:pPr>
            <a:r>
              <a:rPr lang="nb-NO" sz="1200" dirty="0">
                <a:sym typeface="Wingdings" panose="05000000000000000000" pitchFamily="2" charset="2"/>
              </a:rPr>
              <a:t>FEBRUAR 23</a:t>
            </a:r>
          </a:p>
          <a:p>
            <a:pPr>
              <a:lnSpc>
                <a:spcPct val="120000"/>
              </a:lnSpc>
            </a:pPr>
            <a:r>
              <a:rPr lang="nb-NO" sz="1200" dirty="0">
                <a:sym typeface="Wingdings" panose="05000000000000000000" pitchFamily="2" charset="2"/>
              </a:rPr>
              <a:t>Vi er godt i gang med det nye året,  det har vært en fin januar måned hvor vi startet året med mørkedag,  målet var å sette fokus på energisparing, alternative energikilder og bruke lommelykter i lek og gjennom dagen på avdelingen.  Vi hadde og om trafikksikkerhet, hvor vi så på forskjellen når en ikke hadde refleks i mørke, og så tok på seg refleks.  Det har vært en eventyrlig  kuldeperiode hvor vi har fått  lekt og akt i snøen.  Vi har og vært på fine turer i nærmiljøet og på museum. I barnehagen skal vi legge grunnlag for turopplevelser som gir glede og legger grunnlag for gode vaner senere i livet. Vi er heldige som har fine turområder tett på barnehagen som kan gi disse opplevelsene og heldige som har gode muligheter til å besøke ulike museum og konserthus. I fagområdet nærmiljø og samfunn står det og at barna skal bli kjent i nærmiljøet, og de institusjoner vi måtte ha, og i år henger dette godt sammen med barnehagedagen i mars som har temaet: «kulturarven». Vi har </a:t>
            </a:r>
            <a:r>
              <a:rPr lang="nb-NO" sz="1200" dirty="0" err="1">
                <a:sym typeface="Wingdings" panose="05000000000000000000" pitchFamily="2" charset="2"/>
              </a:rPr>
              <a:t>turdagen</a:t>
            </a:r>
            <a:r>
              <a:rPr lang="nb-NO" sz="1200" dirty="0">
                <a:sym typeface="Wingdings" panose="05000000000000000000" pitchFamily="2" charset="2"/>
              </a:rPr>
              <a:t> vår på onsdager og vi skal på ulike museumsbesøk og en konsert som er lagt opp til onsdagene. Mandagen er det møtedag, gruppedag på tirsdager,  torsdagen og fredagen jobber vi  med forberedelser til fastelavn og karneval. Vi avslutter prosjektet om samene, starter prosjektet: «i gamledager.» Det blir mange museumsbesøk fremover med pedagogisk opplegg med hele barnegruppen. Til våren blir det et eget naturprosjekt i samarbeid med </a:t>
            </a:r>
            <a:r>
              <a:rPr lang="nb-NO" sz="1200" dirty="0" err="1">
                <a:sym typeface="Wingdings" panose="05000000000000000000" pitchFamily="2" charset="2"/>
              </a:rPr>
              <a:t>Mostun</a:t>
            </a:r>
            <a:r>
              <a:rPr lang="nb-NO" sz="1200" dirty="0">
                <a:sym typeface="Wingdings" panose="05000000000000000000" pitchFamily="2" charset="2"/>
              </a:rPr>
              <a:t>. Vi ser frem til en ny innholdsrik måned her på avdeling Persille. </a:t>
            </a:r>
          </a:p>
          <a:p>
            <a:pPr>
              <a:lnSpc>
                <a:spcPct val="120000"/>
              </a:lnSpc>
            </a:pPr>
            <a:endParaRPr lang="nb-NO" sz="1200"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035843"/>
            <a:ext cx="6705600" cy="490011"/>
          </a:xfrm>
        </p:spPr>
        <p:txBody>
          <a:bodyPr rtlCol="0">
            <a:normAutofit fontScale="47500" lnSpcReduction="20000"/>
          </a:bodyPr>
          <a:lstStyle/>
          <a:p>
            <a:r>
              <a:rPr lang="nb-NO" dirty="0"/>
              <a:t>Mail kan sendes: </a:t>
            </a:r>
            <a:r>
              <a:rPr lang="nb-NO" dirty="0">
                <a:hlinkClick r:id="rId3">
                  <a:extLst>
                    <a:ext uri="{A12FA001-AC4F-418D-AE19-62706E023703}">
                      <ahyp:hlinkClr xmlns:ahyp="http://schemas.microsoft.com/office/drawing/2018/hyperlinkcolor" val="tx"/>
                    </a:ext>
                  </a:extLst>
                </a:hlinkClick>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pic>
        <p:nvPicPr>
          <p:cNvPr id="9" name="Plassholder for bilde 8" descr="Et bilde som inneholder tre, utendørs, plante&#10;&#10;Automatisk generert beskrivelse">
            <a:extLst>
              <a:ext uri="{FF2B5EF4-FFF2-40B4-BE49-F238E27FC236}">
                <a16:creationId xmlns:a16="http://schemas.microsoft.com/office/drawing/2014/main" id="{3CA87BC4-8E82-49CE-A117-EF6E83DE43B5}"/>
              </a:ext>
            </a:extLst>
          </p:cNvPr>
          <p:cNvPicPr>
            <a:picLocks noGrp="1" noChangeAspect="1"/>
          </p:cNvPicPr>
          <p:nvPr>
            <p:ph type="pic" sz="quarter" idx="10"/>
          </p:nvPr>
        </p:nvPicPr>
        <p:blipFill>
          <a:blip r:embed="rId4"/>
          <a:srcRect l="6534" r="6534"/>
          <a:stretch>
            <a:fillRect/>
          </a:stretch>
        </p:blipFill>
        <p:spPr/>
      </p:pic>
    </p:spTree>
    <p:extLst>
      <p:ext uri="{BB962C8B-B14F-4D97-AF65-F5344CB8AC3E}">
        <p14:creationId xmlns:p14="http://schemas.microsoft.com/office/powerpoint/2010/main" val="2434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re, utendørs, rød, fargerik&#10;&#10;Automatisk generert beskrivelse">
            <a:extLst>
              <a:ext uri="{FF2B5EF4-FFF2-40B4-BE49-F238E27FC236}">
                <a16:creationId xmlns:a16="http://schemas.microsoft.com/office/drawing/2014/main" id="{1BC6775A-EE50-4CE5-8637-5EE86D7C8ABB}"/>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6863" b="6863"/>
          <a:stretch>
            <a:fillRect/>
          </a:stretch>
        </p:blipFill>
        <p:spPr>
          <a:xfrm>
            <a:off x="8005057" y="4278178"/>
            <a:ext cx="1230250" cy="796044"/>
          </a:xfrm>
        </p:spPr>
      </p:pic>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2"/>
          </p:nvPr>
        </p:nvSpPr>
        <p:spPr>
          <a:xfrm>
            <a:off x="557376" y="5842000"/>
            <a:ext cx="6705600" cy="3545744"/>
          </a:xfrm>
        </p:spPr>
        <p:txBody>
          <a:bodyPr>
            <a:normAutofit lnSpcReduction="10000"/>
          </a:bodyPr>
          <a:lstStyle/>
          <a:p>
            <a:endParaRPr lang="nb-NO" sz="1400" dirty="0"/>
          </a:p>
          <a:p>
            <a:r>
              <a:rPr lang="nb-NO" sz="1400" dirty="0"/>
              <a:t>Vi vil at dere alle abonnerer på hjemmesiden til barnehagen som gir ut viktig informasjon. På siden til avdelingen legges det ut viktig informasjon fra oss om planer, opplegg og dokumentasjon. </a:t>
            </a:r>
          </a:p>
          <a:p>
            <a:endParaRPr lang="nb-NO" dirty="0">
              <a:solidFill>
                <a:schemeClr val="tx1"/>
              </a:solidFill>
              <a:highlight>
                <a:srgbClr val="FFFF00"/>
              </a:highlight>
              <a:latin typeface="Calibri" panose="020F0502020204030204" pitchFamily="34" charset="0"/>
              <a:cs typeface="Calibri" panose="020F0502020204030204" pitchFamily="34" charset="0"/>
            </a:endParaRPr>
          </a:p>
          <a:p>
            <a:pPr>
              <a:lnSpc>
                <a:spcPct val="100000"/>
              </a:lnSpc>
            </a:pPr>
            <a:r>
              <a:rPr lang="nb-NO" sz="2000" dirty="0">
                <a:solidFill>
                  <a:schemeClr val="tx1"/>
                </a:solidFill>
                <a:highlight>
                  <a:srgbClr val="FFFF00"/>
                </a:highlight>
                <a:latin typeface="Calibri" panose="020F0502020204030204" pitchFamily="34" charset="0"/>
                <a:cs typeface="Calibri" panose="020F0502020204030204" pitchFamily="34" charset="0"/>
              </a:rPr>
              <a:t>Det er fint om dere sjekker barnas utstyr ofte</a:t>
            </a:r>
            <a:r>
              <a:rPr lang="nb-NO" sz="2000" dirty="0">
                <a:latin typeface="Calibri" panose="020F0502020204030204" pitchFamily="34" charset="0"/>
                <a:cs typeface="Calibri" panose="020F0502020204030204" pitchFamily="34" charset="0"/>
              </a:rPr>
              <a:t>, slik at det er skiftetøy til våte dager og varmt tøy til kalde dager. Været nå om vinteren er varierende, og kan skifte raskt</a:t>
            </a:r>
            <a:r>
              <a:rPr lang="nb-NO" sz="2100" dirty="0">
                <a:latin typeface="Calibri" panose="020F0502020204030204" pitchFamily="34" charset="0"/>
                <a:cs typeface="Calibri" panose="020F0502020204030204" pitchFamily="34" charset="0"/>
              </a:rPr>
              <a:t>. </a:t>
            </a:r>
            <a:r>
              <a:rPr lang="nb-NO" sz="2100" dirty="0">
                <a:solidFill>
                  <a:schemeClr val="tx1"/>
                </a:solidFill>
                <a:highlight>
                  <a:srgbClr val="FFFF00"/>
                </a:highlight>
                <a:latin typeface="Calibri" panose="020F0502020204030204" pitchFamily="34" charset="0"/>
                <a:cs typeface="Calibri" panose="020F0502020204030204" pitchFamily="34" charset="0"/>
              </a:rPr>
              <a:t>Ved ekstra våte dager må støvler, regntøy/ dresser tørkes hjemme slik at det er tørt til neste dag</a:t>
            </a:r>
            <a:endParaRPr lang="nb-NO" sz="2000" dirty="0">
              <a:latin typeface="Calibri" panose="020F0502020204030204" pitchFamily="34" charset="0"/>
              <a:cs typeface="Calibri" panose="020F0502020204030204" pitchFamily="34" charset="0"/>
            </a:endParaRPr>
          </a:p>
          <a:p>
            <a:pPr>
              <a:lnSpc>
                <a:spcPct val="100000"/>
              </a:lnSpc>
            </a:pPr>
            <a:r>
              <a:rPr lang="nb-NO" sz="2000" b="1" u="sng" dirty="0">
                <a:latin typeface="Calibri" panose="020F0502020204030204" pitchFamily="34" charset="0"/>
                <a:cs typeface="Calibri" panose="020F0502020204030204" pitchFamily="34" charset="0"/>
              </a:rPr>
              <a:t>Ta med alt yttertøy hjem hver fredag.</a:t>
            </a:r>
          </a:p>
          <a:p>
            <a:pPr>
              <a:lnSpc>
                <a:spcPct val="100000"/>
              </a:lnSpc>
            </a:pPr>
            <a:endParaRPr lang="nb-NO" b="1" u="sng" dirty="0">
              <a:latin typeface="Calibri" panose="020F0502020204030204" pitchFamily="34" charset="0"/>
              <a:cs typeface="Calibri" panose="020F0502020204030204" pitchFamily="34" charset="0"/>
            </a:endParaRPr>
          </a:p>
          <a:p>
            <a:endParaRPr lang="nb-NO" dirty="0"/>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1959885169"/>
              </p:ext>
            </p:extLst>
          </p:nvPr>
        </p:nvGraphicFramePr>
        <p:xfrm>
          <a:off x="385473" y="184600"/>
          <a:ext cx="6822294" cy="6019531"/>
        </p:xfrm>
        <a:graphic>
          <a:graphicData uri="http://schemas.openxmlformats.org/drawingml/2006/table">
            <a:tbl>
              <a:tblPr firstRow="1" bandRow="1">
                <a:tableStyleId>{5C22544A-7EE6-4342-B048-85BDC9FD1C3A}</a:tableStyleId>
              </a:tblPr>
              <a:tblGrid>
                <a:gridCol w="709349">
                  <a:extLst>
                    <a:ext uri="{9D8B030D-6E8A-4147-A177-3AD203B41FA5}">
                      <a16:colId xmlns:a16="http://schemas.microsoft.com/office/drawing/2014/main" val="258834991"/>
                    </a:ext>
                  </a:extLst>
                </a:gridCol>
                <a:gridCol w="1268276">
                  <a:extLst>
                    <a:ext uri="{9D8B030D-6E8A-4147-A177-3AD203B41FA5}">
                      <a16:colId xmlns:a16="http://schemas.microsoft.com/office/drawing/2014/main" val="3599130427"/>
                    </a:ext>
                  </a:extLst>
                </a:gridCol>
                <a:gridCol w="1553723">
                  <a:extLst>
                    <a:ext uri="{9D8B030D-6E8A-4147-A177-3AD203B41FA5}">
                      <a16:colId xmlns:a16="http://schemas.microsoft.com/office/drawing/2014/main" val="3275698751"/>
                    </a:ext>
                  </a:extLst>
                </a:gridCol>
                <a:gridCol w="1296902">
                  <a:extLst>
                    <a:ext uri="{9D8B030D-6E8A-4147-A177-3AD203B41FA5}">
                      <a16:colId xmlns:a16="http://schemas.microsoft.com/office/drawing/2014/main" val="2946954108"/>
                    </a:ext>
                  </a:extLst>
                </a:gridCol>
                <a:gridCol w="963920">
                  <a:extLst>
                    <a:ext uri="{9D8B030D-6E8A-4147-A177-3AD203B41FA5}">
                      <a16:colId xmlns:a16="http://schemas.microsoft.com/office/drawing/2014/main" val="352493908"/>
                    </a:ext>
                  </a:extLst>
                </a:gridCol>
                <a:gridCol w="1030124">
                  <a:extLst>
                    <a:ext uri="{9D8B030D-6E8A-4147-A177-3AD203B41FA5}">
                      <a16:colId xmlns:a16="http://schemas.microsoft.com/office/drawing/2014/main" val="1083015466"/>
                    </a:ext>
                  </a:extLst>
                </a:gridCol>
              </a:tblGrid>
              <a:tr h="303922">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1920849">
                <a:tc>
                  <a:txBody>
                    <a:bodyPr/>
                    <a:lstStyle/>
                    <a:p>
                      <a:r>
                        <a:rPr lang="nb-NO" dirty="0"/>
                        <a:t>5</a:t>
                      </a:r>
                    </a:p>
                  </a:txBody>
                  <a:tcPr/>
                </a:tc>
                <a:tc>
                  <a:txBody>
                    <a:bodyPr/>
                    <a:lstStyle/>
                    <a:p>
                      <a:r>
                        <a:rPr lang="nb-NO" dirty="0"/>
                        <a:t>29/1</a:t>
                      </a:r>
                    </a:p>
                    <a:p>
                      <a:endParaRPr lang="nb-NO" dirty="0"/>
                    </a:p>
                  </a:txBody>
                  <a:tcPr/>
                </a:tc>
                <a:tc>
                  <a:txBody>
                    <a:bodyPr/>
                    <a:lstStyle/>
                    <a:p>
                      <a:pPr marL="0" indent="0">
                        <a:buNone/>
                      </a:pPr>
                      <a:r>
                        <a:rPr lang="nb-NO" dirty="0"/>
                        <a:t>30/1</a:t>
                      </a:r>
                    </a:p>
                    <a:p>
                      <a:pPr marL="0" indent="0">
                        <a:buNone/>
                      </a:pPr>
                      <a:r>
                        <a:rPr lang="nb-NO" dirty="0" err="1"/>
                        <a:t>Bake</a:t>
                      </a:r>
                      <a:r>
                        <a:rPr lang="nb-NO" dirty="0"/>
                        <a:t> til bollemandag</a:t>
                      </a:r>
                    </a:p>
                    <a:p>
                      <a:pPr marL="0" indent="0">
                        <a:buNone/>
                      </a:pPr>
                      <a:endParaRPr lang="nb-NO" dirty="0"/>
                    </a:p>
                    <a:p>
                      <a:pPr marL="0" indent="0">
                        <a:buNone/>
                      </a:pPr>
                      <a:endParaRPr lang="nb-NO" dirty="0"/>
                    </a:p>
                  </a:txBody>
                  <a:tcPr/>
                </a:tc>
                <a:tc>
                  <a:txBody>
                    <a:bodyPr/>
                    <a:lstStyle/>
                    <a:p>
                      <a:r>
                        <a:rPr lang="nb-NO" sz="1200" dirty="0"/>
                        <a:t>31/1</a:t>
                      </a:r>
                    </a:p>
                    <a:p>
                      <a:r>
                        <a:rPr lang="nb-NO" sz="1200" dirty="0">
                          <a:sym typeface="Wingdings" panose="05000000000000000000" pitchFamily="2" charset="2"/>
                        </a:rPr>
                        <a:t>Tur til </a:t>
                      </a:r>
                      <a:r>
                        <a:rPr lang="nb-NO" sz="1200" dirty="0" err="1">
                          <a:sym typeface="Wingdings" panose="05000000000000000000" pitchFamily="2" charset="2"/>
                        </a:rPr>
                        <a:t>Ledaal</a:t>
                      </a:r>
                      <a:r>
                        <a:rPr lang="nb-NO" sz="1200" dirty="0">
                          <a:sym typeface="Wingdings" panose="05000000000000000000" pitchFamily="2" charset="2"/>
                        </a:rPr>
                        <a:t> 10 30</a:t>
                      </a:r>
                    </a:p>
                    <a:p>
                      <a:r>
                        <a:rPr lang="nb-NO" sz="1200" dirty="0">
                          <a:sym typeface="Wingdings" panose="05000000000000000000" pitchFamily="2" charset="2"/>
                        </a:rPr>
                        <a:t>Prosjekt i gamle dager </a:t>
                      </a:r>
                      <a:endParaRPr lang="nb-NO" sz="1200" dirty="0"/>
                    </a:p>
                  </a:txBody>
                  <a:tcPr/>
                </a:tc>
                <a:tc>
                  <a:txBody>
                    <a:bodyPr/>
                    <a:lstStyle/>
                    <a:p>
                      <a:r>
                        <a:rPr lang="nb-NO" dirty="0"/>
                        <a:t>1</a:t>
                      </a:r>
                    </a:p>
                    <a:p>
                      <a:r>
                        <a:rPr lang="nb-NO" dirty="0"/>
                        <a:t>Markere samenes dag</a:t>
                      </a:r>
                    </a:p>
                  </a:txBody>
                  <a:tcPr/>
                </a:tc>
                <a:tc>
                  <a:txBody>
                    <a:bodyPr/>
                    <a:lstStyle/>
                    <a:p>
                      <a:r>
                        <a:rPr lang="nb-NO" sz="1100" dirty="0"/>
                        <a:t>2 Markere samenes dag</a:t>
                      </a:r>
                    </a:p>
                    <a:p>
                      <a:endParaRPr lang="nb-NO" sz="1100" dirty="0"/>
                    </a:p>
                    <a:p>
                      <a:endParaRPr lang="nb-NO" sz="1100" dirty="0"/>
                    </a:p>
                    <a:p>
                      <a:endParaRPr lang="nb-NO" sz="1100" dirty="0"/>
                    </a:p>
                    <a:p>
                      <a:r>
                        <a:rPr lang="nb-NO" sz="1100" dirty="0"/>
                        <a:t>Odin 4 år hipp </a:t>
                      </a:r>
                      <a:r>
                        <a:rPr lang="nb-NO" sz="1100" dirty="0" err="1"/>
                        <a:t>hipp</a:t>
                      </a:r>
                      <a:r>
                        <a:rPr lang="nb-NO" sz="1100" dirty="0"/>
                        <a:t> hurra </a:t>
                      </a:r>
                    </a:p>
                  </a:txBody>
                  <a:tcPr/>
                </a:tc>
                <a:extLst>
                  <a:ext uri="{0D108BD9-81ED-4DB2-BD59-A6C34878D82A}">
                    <a16:rowId xmlns:a16="http://schemas.microsoft.com/office/drawing/2014/main" val="2520495977"/>
                  </a:ext>
                </a:extLst>
              </a:tr>
              <a:tr h="756078">
                <a:tc>
                  <a:txBody>
                    <a:bodyPr/>
                    <a:lstStyle/>
                    <a:p>
                      <a:r>
                        <a:rPr lang="nb-NO" sz="1100" dirty="0"/>
                        <a:t>6</a:t>
                      </a:r>
                    </a:p>
                    <a:p>
                      <a:endParaRPr lang="nb-NO" sz="1100" dirty="0"/>
                    </a:p>
                  </a:txBody>
                  <a:tcPr/>
                </a:tc>
                <a:tc>
                  <a:txBody>
                    <a:bodyPr/>
                    <a:lstStyle/>
                    <a:p>
                      <a:r>
                        <a:rPr lang="nb-NO" sz="1100" dirty="0"/>
                        <a:t>5</a:t>
                      </a:r>
                    </a:p>
                    <a:p>
                      <a:r>
                        <a:rPr lang="nb-NO" sz="1100" dirty="0"/>
                        <a:t>Skøyting førskolegruppen</a:t>
                      </a:r>
                    </a:p>
                    <a:p>
                      <a:endParaRPr lang="nb-NO" sz="1100" dirty="0"/>
                    </a:p>
                    <a:p>
                      <a:r>
                        <a:rPr lang="nb-NO" sz="1100" dirty="0"/>
                        <a:t>Plukke bjørkeris</a:t>
                      </a:r>
                    </a:p>
                  </a:txBody>
                  <a:tcPr/>
                </a:tc>
                <a:tc>
                  <a:txBody>
                    <a:bodyPr/>
                    <a:lstStyle/>
                    <a:p>
                      <a:r>
                        <a:rPr lang="nb-NO" sz="1100" dirty="0"/>
                        <a:t>6 Grupper på tvers</a:t>
                      </a:r>
                    </a:p>
                    <a:p>
                      <a:endParaRPr lang="nb-NO" sz="1100" dirty="0"/>
                    </a:p>
                    <a:p>
                      <a:endParaRPr lang="nb-NO" sz="1100" dirty="0"/>
                    </a:p>
                    <a:p>
                      <a:endParaRPr lang="nb-NO" sz="1100" dirty="0"/>
                    </a:p>
                  </a:txBody>
                  <a:tcPr/>
                </a:tc>
                <a:tc>
                  <a:txBody>
                    <a:bodyPr/>
                    <a:lstStyle/>
                    <a:p>
                      <a:r>
                        <a:rPr lang="nb-NO" sz="1100" dirty="0"/>
                        <a:t>7 </a:t>
                      </a:r>
                    </a:p>
                    <a:p>
                      <a:r>
                        <a:rPr lang="nb-NO" sz="1100" dirty="0"/>
                        <a:t>Tur til Breidablikk 1030</a:t>
                      </a:r>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sym typeface="Wingdings" panose="05000000000000000000" pitchFamily="2" charset="2"/>
                        </a:rPr>
                        <a:t>Prosjekt i gamle dager</a:t>
                      </a:r>
                      <a:endParaRPr lang="nb-NO" sz="1100" dirty="0"/>
                    </a:p>
                  </a:txBody>
                  <a:tcPr/>
                </a:tc>
                <a:tc>
                  <a:txBody>
                    <a:bodyPr/>
                    <a:lstStyle/>
                    <a:p>
                      <a:r>
                        <a:rPr lang="nb-NO" sz="1100" dirty="0"/>
                        <a:t>8</a:t>
                      </a:r>
                    </a:p>
                    <a:p>
                      <a:endParaRPr lang="nb-NO" sz="1100" dirty="0"/>
                    </a:p>
                    <a:p>
                      <a:r>
                        <a:rPr lang="nb-NO" sz="1100" dirty="0"/>
                        <a:t>Karneval</a:t>
                      </a:r>
                    </a:p>
                    <a:p>
                      <a:endParaRPr lang="nb-NO" sz="1100" dirty="0"/>
                    </a:p>
                  </a:txBody>
                  <a:tcPr/>
                </a:tc>
                <a:tc>
                  <a:txBody>
                    <a:bodyPr/>
                    <a:lstStyle/>
                    <a:p>
                      <a:r>
                        <a:rPr lang="nb-NO" sz="1100" dirty="0"/>
                        <a:t>9</a:t>
                      </a:r>
                    </a:p>
                    <a:p>
                      <a:r>
                        <a:rPr lang="nb-NO" sz="1100" dirty="0"/>
                        <a:t>Lage Fastelavnsris</a:t>
                      </a:r>
                    </a:p>
                    <a:p>
                      <a:endParaRPr lang="nb-NO" sz="1100" dirty="0"/>
                    </a:p>
                    <a:p>
                      <a:r>
                        <a:rPr lang="nb-NO" sz="1100" dirty="0"/>
                        <a:t>Miljødag</a:t>
                      </a:r>
                    </a:p>
                    <a:p>
                      <a:endParaRPr lang="nb-NO" sz="1100" dirty="0"/>
                    </a:p>
                  </a:txBody>
                  <a:tcPr/>
                </a:tc>
                <a:extLst>
                  <a:ext uri="{0D108BD9-81ED-4DB2-BD59-A6C34878D82A}">
                    <a16:rowId xmlns:a16="http://schemas.microsoft.com/office/drawing/2014/main" val="2944871739"/>
                  </a:ext>
                </a:extLst>
              </a:tr>
              <a:tr h="675733">
                <a:tc>
                  <a:txBody>
                    <a:bodyPr/>
                    <a:lstStyle/>
                    <a:p>
                      <a:r>
                        <a:rPr lang="nb-NO" sz="1100" dirty="0"/>
                        <a:t>7</a:t>
                      </a:r>
                    </a:p>
                  </a:txBody>
                  <a:tcPr/>
                </a:tc>
                <a:tc>
                  <a:txBody>
                    <a:bodyPr/>
                    <a:lstStyle/>
                    <a:p>
                      <a:r>
                        <a:rPr lang="nb-NO" sz="1100" dirty="0"/>
                        <a:t>12</a:t>
                      </a:r>
                    </a:p>
                    <a:p>
                      <a:pPr marL="0" marR="0" lvl="0" indent="0" algn="l" defTabSz="582930" rtl="0" eaLnBrk="1" fontAlgn="auto" latinLnBrk="0" hangingPunct="1">
                        <a:lnSpc>
                          <a:spcPct val="100000"/>
                        </a:lnSpc>
                        <a:spcBef>
                          <a:spcPts val="0"/>
                        </a:spcBef>
                        <a:spcAft>
                          <a:spcPts val="0"/>
                        </a:spcAft>
                        <a:buClrTx/>
                        <a:buSzTx/>
                        <a:buFontTx/>
                        <a:buNone/>
                        <a:tabLst/>
                        <a:defRPr/>
                      </a:pPr>
                      <a:endParaRPr lang="nb-NO" sz="1100" dirty="0"/>
                    </a:p>
                    <a:p>
                      <a:r>
                        <a:rPr lang="nb-NO" sz="1100" dirty="0"/>
                        <a:t>Bollemandag</a:t>
                      </a:r>
                    </a:p>
                    <a:p>
                      <a:pPr marL="0" marR="0" lvl="0" indent="0" algn="l" defTabSz="58293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t>Skøyting førskolegruppen</a:t>
                      </a:r>
                    </a:p>
                  </a:txBody>
                  <a:tcPr/>
                </a:tc>
                <a:tc>
                  <a:txBody>
                    <a:bodyPr/>
                    <a:lstStyle/>
                    <a:p>
                      <a:r>
                        <a:rPr lang="nb-NO" sz="1100" dirty="0"/>
                        <a:t>13</a:t>
                      </a:r>
                    </a:p>
                  </a:txBody>
                  <a:tcPr/>
                </a:tc>
                <a:tc>
                  <a:txBody>
                    <a:bodyPr/>
                    <a:lstStyle/>
                    <a:p>
                      <a:r>
                        <a:rPr lang="nb-NO" sz="1100" dirty="0"/>
                        <a:t>14 </a:t>
                      </a:r>
                    </a:p>
                    <a:p>
                      <a:r>
                        <a:rPr lang="nb-NO" sz="1100" dirty="0"/>
                        <a:t>Tur til Holme </a:t>
                      </a:r>
                      <a:r>
                        <a:rPr lang="nb-NO" sz="1100" dirty="0" err="1"/>
                        <a:t>Egenes</a:t>
                      </a:r>
                      <a:r>
                        <a:rPr lang="nb-NO" sz="1100" dirty="0"/>
                        <a:t> 10 30</a:t>
                      </a:r>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sym typeface="Wingdings" panose="05000000000000000000" pitchFamily="2" charset="2"/>
                        </a:rPr>
                        <a:t>Prosjekt i gamle dager</a:t>
                      </a:r>
                      <a:endParaRPr lang="nb-NO" sz="1100" dirty="0"/>
                    </a:p>
                    <a:p>
                      <a:endParaRPr lang="nb-NO" sz="1100" dirty="0"/>
                    </a:p>
                  </a:txBody>
                  <a:tcPr/>
                </a:tc>
                <a:tc>
                  <a:txBody>
                    <a:bodyPr/>
                    <a:lstStyle/>
                    <a:p>
                      <a:r>
                        <a:rPr lang="nb-NO" sz="1100" dirty="0"/>
                        <a:t>15</a:t>
                      </a:r>
                    </a:p>
                    <a:p>
                      <a:r>
                        <a:rPr lang="nb-NO" sz="1100" dirty="0"/>
                        <a:t>Jobbe med « I gamle dager» </a:t>
                      </a:r>
                    </a:p>
                  </a:txBody>
                  <a:tcPr/>
                </a:tc>
                <a:tc>
                  <a:txBody>
                    <a:bodyPr/>
                    <a:lstStyle/>
                    <a:p>
                      <a:r>
                        <a:rPr lang="nb-NO" sz="1100" dirty="0"/>
                        <a:t>16</a:t>
                      </a:r>
                    </a:p>
                    <a:p>
                      <a:r>
                        <a:rPr lang="nb-NO" sz="1100" dirty="0"/>
                        <a:t> </a:t>
                      </a:r>
                    </a:p>
                  </a:txBody>
                  <a:tcPr/>
                </a:tc>
                <a:extLst>
                  <a:ext uri="{0D108BD9-81ED-4DB2-BD59-A6C34878D82A}">
                    <a16:rowId xmlns:a16="http://schemas.microsoft.com/office/drawing/2014/main" val="2748789259"/>
                  </a:ext>
                </a:extLst>
              </a:tr>
              <a:tr h="1196755">
                <a:tc>
                  <a:txBody>
                    <a:bodyPr/>
                    <a:lstStyle/>
                    <a:p>
                      <a:r>
                        <a:rPr lang="nb-NO" sz="1100" dirty="0"/>
                        <a:t>8</a:t>
                      </a:r>
                    </a:p>
                    <a:p>
                      <a:endParaRPr lang="nb-NO" sz="1100" dirty="0"/>
                    </a:p>
                    <a:p>
                      <a:endParaRPr lang="nb-NO" sz="1100" dirty="0"/>
                    </a:p>
                    <a:p>
                      <a:endParaRPr lang="nb-NO" sz="1100" dirty="0"/>
                    </a:p>
                    <a:p>
                      <a:endParaRPr lang="nb-NO" sz="1100" dirty="0"/>
                    </a:p>
                    <a:p>
                      <a:endParaRPr lang="nb-NO" sz="1100" dirty="0"/>
                    </a:p>
                    <a:p>
                      <a:endParaRPr lang="nb-NO" sz="1100" dirty="0"/>
                    </a:p>
                    <a:p>
                      <a:endParaRPr lang="nb-NO" sz="1100" dirty="0"/>
                    </a:p>
                    <a:p>
                      <a:r>
                        <a:rPr lang="nb-NO" sz="1100" dirty="0"/>
                        <a:t>9</a:t>
                      </a:r>
                    </a:p>
                  </a:txBody>
                  <a:tcPr/>
                </a:tc>
                <a:tc>
                  <a:txBody>
                    <a:bodyPr/>
                    <a:lstStyle/>
                    <a:p>
                      <a:r>
                        <a:rPr lang="nb-NO" sz="1100" dirty="0"/>
                        <a:t>19</a:t>
                      </a:r>
                    </a:p>
                    <a:p>
                      <a:endParaRPr lang="nb-NO" sz="1100" dirty="0"/>
                    </a:p>
                    <a:p>
                      <a:endParaRPr lang="nb-NO" sz="1100" dirty="0"/>
                    </a:p>
                    <a:p>
                      <a:endParaRPr lang="nb-NO" sz="1100" dirty="0"/>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t>Tur/ Skøyting førskolegruppen</a:t>
                      </a:r>
                    </a:p>
                    <a:p>
                      <a:endParaRPr lang="nb-NO" sz="1100" dirty="0"/>
                    </a:p>
                    <a:p>
                      <a:r>
                        <a:rPr lang="nb-NO" sz="1100" dirty="0"/>
                        <a:t>26</a:t>
                      </a:r>
                    </a:p>
                  </a:txBody>
                  <a:tcPr/>
                </a:tc>
                <a:tc>
                  <a:txBody>
                    <a:bodyPr/>
                    <a:lstStyle/>
                    <a:p>
                      <a:r>
                        <a:rPr lang="nb-NO" sz="1100" dirty="0"/>
                        <a:t>20</a:t>
                      </a:r>
                    </a:p>
                    <a:p>
                      <a:r>
                        <a:rPr lang="nb-NO" sz="1100" dirty="0"/>
                        <a:t>.Hipp </a:t>
                      </a:r>
                      <a:r>
                        <a:rPr lang="nb-NO" sz="1100" dirty="0" err="1"/>
                        <a:t>hipp</a:t>
                      </a:r>
                      <a:r>
                        <a:rPr lang="nb-NO" sz="1100" dirty="0"/>
                        <a:t> hurra for Albert 6 år</a:t>
                      </a:r>
                    </a:p>
                    <a:p>
                      <a:endParaRPr lang="nb-NO" sz="1100" dirty="0"/>
                    </a:p>
                    <a:p>
                      <a:endParaRPr lang="nb-NO" sz="1100" dirty="0"/>
                    </a:p>
                    <a:p>
                      <a:endParaRPr lang="nb-NO" sz="1100" dirty="0"/>
                    </a:p>
                    <a:p>
                      <a:endParaRPr lang="nb-NO" sz="1100" dirty="0"/>
                    </a:p>
                    <a:p>
                      <a:r>
                        <a:rPr lang="nb-NO" sz="1100" dirty="0"/>
                        <a:t>27</a:t>
                      </a:r>
                    </a:p>
                  </a:txBody>
                  <a:tcPr/>
                </a:tc>
                <a:tc>
                  <a:txBody>
                    <a:bodyPr/>
                    <a:lstStyle/>
                    <a:p>
                      <a:r>
                        <a:rPr lang="nb-NO" sz="1100" dirty="0"/>
                        <a:t>21</a:t>
                      </a:r>
                    </a:p>
                    <a:p>
                      <a:r>
                        <a:rPr lang="nb-NO" sz="1100" dirty="0"/>
                        <a:t> Jobbe med prosjekt «i gamle dager»</a:t>
                      </a:r>
                    </a:p>
                    <a:p>
                      <a:r>
                        <a:rPr lang="nb-NO" sz="1100" dirty="0"/>
                        <a:t>Hipp </a:t>
                      </a:r>
                      <a:r>
                        <a:rPr lang="nb-NO" sz="1100" dirty="0" err="1"/>
                        <a:t>hipp</a:t>
                      </a:r>
                      <a:r>
                        <a:rPr lang="nb-NO" sz="1100" dirty="0"/>
                        <a:t> hurra Selim 5 år </a:t>
                      </a:r>
                    </a:p>
                    <a:p>
                      <a:endParaRPr lang="nb-NO" sz="1100" dirty="0"/>
                    </a:p>
                    <a:p>
                      <a:r>
                        <a:rPr lang="nb-NO" sz="1100" dirty="0"/>
                        <a:t>28 Maritimt museum 10 30</a:t>
                      </a:r>
                    </a:p>
                  </a:txBody>
                  <a:tcPr/>
                </a:tc>
                <a:tc>
                  <a:txBody>
                    <a:bodyPr/>
                    <a:lstStyle/>
                    <a:p>
                      <a:r>
                        <a:rPr lang="nb-NO" sz="1100" dirty="0"/>
                        <a:t>22 </a:t>
                      </a:r>
                    </a:p>
                    <a:p>
                      <a:endParaRPr lang="nb-NO" sz="1100" dirty="0"/>
                    </a:p>
                  </a:txBody>
                  <a:tcPr/>
                </a:tc>
                <a:tc>
                  <a:txBody>
                    <a:bodyPr/>
                    <a:lstStyle/>
                    <a:p>
                      <a:r>
                        <a:rPr lang="nb-NO" sz="1100" dirty="0"/>
                        <a:t>23</a:t>
                      </a:r>
                    </a:p>
                    <a:p>
                      <a:r>
                        <a:rPr lang="nb-NO" sz="1100" dirty="0" err="1"/>
                        <a:t>Bjørnis</a:t>
                      </a:r>
                      <a:r>
                        <a:rPr lang="nb-NO" sz="1100" dirty="0"/>
                        <a:t> kommer til barnehagen</a:t>
                      </a:r>
                    </a:p>
                  </a:txBody>
                  <a:tcPr/>
                </a:tc>
                <a:extLst>
                  <a:ext uri="{0D108BD9-81ED-4DB2-BD59-A6C34878D82A}">
                    <a16:rowId xmlns:a16="http://schemas.microsoft.com/office/drawing/2014/main" val="4117710357"/>
                  </a:ext>
                </a:extLst>
              </a:tr>
            </a:tbl>
          </a:graphicData>
        </a:graphic>
      </p:graphicFrame>
      <p:pic>
        <p:nvPicPr>
          <p:cNvPr id="8" name="Bilde 7">
            <a:extLst>
              <a:ext uri="{FF2B5EF4-FFF2-40B4-BE49-F238E27FC236}">
                <a16:creationId xmlns:a16="http://schemas.microsoft.com/office/drawing/2014/main" id="{BB102CCA-A6B4-8672-3F94-67C8B130881C}"/>
              </a:ext>
            </a:extLst>
          </p:cNvPr>
          <p:cNvPicPr>
            <a:picLocks noChangeAspect="1"/>
          </p:cNvPicPr>
          <p:nvPr/>
        </p:nvPicPr>
        <p:blipFill>
          <a:blip r:embed="rId5"/>
          <a:stretch>
            <a:fillRect/>
          </a:stretch>
        </p:blipFill>
        <p:spPr>
          <a:xfrm>
            <a:off x="6415314" y="871594"/>
            <a:ext cx="678458" cy="504465"/>
          </a:xfrm>
          <a:prstGeom prst="rect">
            <a:avLst/>
          </a:prstGeom>
        </p:spPr>
      </p:pic>
      <p:sp>
        <p:nvSpPr>
          <p:cNvPr id="9" name="Pil: ned 8">
            <a:extLst>
              <a:ext uri="{FF2B5EF4-FFF2-40B4-BE49-F238E27FC236}">
                <a16:creationId xmlns:a16="http://schemas.microsoft.com/office/drawing/2014/main" id="{6ACECDA6-4031-74DA-C76B-B14FC17BF6E5}"/>
              </a:ext>
            </a:extLst>
          </p:cNvPr>
          <p:cNvSpPr/>
          <p:nvPr/>
        </p:nvSpPr>
        <p:spPr>
          <a:xfrm>
            <a:off x="3669704" y="2879696"/>
            <a:ext cx="216188" cy="2010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FEC15228-7A56-F9C8-E505-14A2EA665530}"/>
              </a:ext>
            </a:extLst>
          </p:cNvPr>
          <p:cNvPicPr>
            <a:picLocks noChangeAspect="1"/>
          </p:cNvPicPr>
          <p:nvPr/>
        </p:nvPicPr>
        <p:blipFill>
          <a:blip r:embed="rId6"/>
          <a:stretch>
            <a:fillRect/>
          </a:stretch>
        </p:blipFill>
        <p:spPr>
          <a:xfrm flipH="1">
            <a:off x="3233393" y="5074222"/>
            <a:ext cx="535501" cy="334548"/>
          </a:xfrm>
          <a:prstGeom prst="rect">
            <a:avLst/>
          </a:prstGeom>
        </p:spPr>
      </p:pic>
      <p:sp>
        <p:nvSpPr>
          <p:cNvPr id="5" name="Pil: ned 4">
            <a:extLst>
              <a:ext uri="{FF2B5EF4-FFF2-40B4-BE49-F238E27FC236}">
                <a16:creationId xmlns:a16="http://schemas.microsoft.com/office/drawing/2014/main" id="{772EA12A-40A0-ABE9-E9C4-AB4D78161EEA}"/>
              </a:ext>
            </a:extLst>
          </p:cNvPr>
          <p:cNvSpPr/>
          <p:nvPr/>
        </p:nvSpPr>
        <p:spPr>
          <a:xfrm>
            <a:off x="5996144" y="3911600"/>
            <a:ext cx="216188"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ned 5">
            <a:extLst>
              <a:ext uri="{FF2B5EF4-FFF2-40B4-BE49-F238E27FC236}">
                <a16:creationId xmlns:a16="http://schemas.microsoft.com/office/drawing/2014/main" id="{8078DE01-EFB7-8D81-6357-FE7B8C181EA2}"/>
              </a:ext>
            </a:extLst>
          </p:cNvPr>
          <p:cNvSpPr/>
          <p:nvPr/>
        </p:nvSpPr>
        <p:spPr>
          <a:xfrm>
            <a:off x="7009621" y="3273022"/>
            <a:ext cx="198145" cy="16169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Mardi Gras-maske, fjær og perler">
            <a:extLst>
              <a:ext uri="{FF2B5EF4-FFF2-40B4-BE49-F238E27FC236}">
                <a16:creationId xmlns:a16="http://schemas.microsoft.com/office/drawing/2014/main" id="{F1BB70C9-19A7-A829-C6C1-0CD1CDC11CA6}"/>
              </a:ext>
            </a:extLst>
          </p:cNvPr>
          <p:cNvPicPr>
            <a:picLocks noChangeAspect="1"/>
          </p:cNvPicPr>
          <p:nvPr/>
        </p:nvPicPr>
        <p:blipFill rotWithShape="1">
          <a:blip r:embed="rId7"/>
          <a:srcRect t="35606" b="8712"/>
          <a:stretch/>
        </p:blipFill>
        <p:spPr>
          <a:xfrm>
            <a:off x="5283880" y="2489708"/>
            <a:ext cx="783224" cy="469900"/>
          </a:xfrm>
          <a:prstGeom prst="rect">
            <a:avLst/>
          </a:prstGeom>
        </p:spPr>
      </p:pic>
      <p:pic>
        <p:nvPicPr>
          <p:cNvPr id="2" name="Bilde 1">
            <a:extLst>
              <a:ext uri="{FF2B5EF4-FFF2-40B4-BE49-F238E27FC236}">
                <a16:creationId xmlns:a16="http://schemas.microsoft.com/office/drawing/2014/main" id="{FEBC27ED-F246-842E-4DD6-08C65353E390}"/>
              </a:ext>
            </a:extLst>
          </p:cNvPr>
          <p:cNvPicPr>
            <a:picLocks noChangeAspect="1"/>
          </p:cNvPicPr>
          <p:nvPr/>
        </p:nvPicPr>
        <p:blipFill>
          <a:blip r:embed="rId8"/>
          <a:stretch>
            <a:fillRect/>
          </a:stretch>
        </p:blipFill>
        <p:spPr>
          <a:xfrm>
            <a:off x="6360265" y="1992742"/>
            <a:ext cx="536494" cy="335309"/>
          </a:xfrm>
          <a:prstGeom prst="rect">
            <a:avLst/>
          </a:prstGeom>
        </p:spPr>
      </p:pic>
      <p:pic>
        <p:nvPicPr>
          <p:cNvPr id="4" name="Bilde 3">
            <a:extLst>
              <a:ext uri="{FF2B5EF4-FFF2-40B4-BE49-F238E27FC236}">
                <a16:creationId xmlns:a16="http://schemas.microsoft.com/office/drawing/2014/main" id="{C0B43073-4428-9A99-A973-FCE0590E4C59}"/>
              </a:ext>
            </a:extLst>
          </p:cNvPr>
          <p:cNvPicPr>
            <a:picLocks noChangeAspect="1"/>
          </p:cNvPicPr>
          <p:nvPr/>
        </p:nvPicPr>
        <p:blipFill>
          <a:blip r:embed="rId8"/>
          <a:stretch>
            <a:fillRect/>
          </a:stretch>
        </p:blipFill>
        <p:spPr>
          <a:xfrm>
            <a:off x="4747386" y="5506691"/>
            <a:ext cx="361643" cy="335309"/>
          </a:xfrm>
          <a:prstGeom prst="rect">
            <a:avLst/>
          </a:prstGeom>
        </p:spPr>
      </p:pic>
    </p:spTree>
    <p:extLst>
      <p:ext uri="{BB962C8B-B14F-4D97-AF65-F5344CB8AC3E}">
        <p14:creationId xmlns:p14="http://schemas.microsoft.com/office/powerpoint/2010/main" val="92915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70154" y="5335793"/>
            <a:ext cx="6668845" cy="4152452"/>
          </a:xfrm>
        </p:spPr>
        <p:txBody>
          <a:bodyPr>
            <a:normAutofit/>
          </a:bodyPr>
          <a:lstStyle/>
          <a:p>
            <a:r>
              <a:rPr lang="nb-NO" dirty="0"/>
              <a:t>Dagsrytmen på persille</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09.15 </a:t>
            </a:r>
            <a:r>
              <a:rPr lang="nb-NO" sz="1800" dirty="0"/>
              <a:t>Ryddetid og samling</a:t>
            </a:r>
          </a:p>
          <a:p>
            <a:pPr algn="l"/>
            <a:r>
              <a:rPr lang="nb-NO" dirty="0"/>
              <a:t>09.30 Tur/ grupper/ utelek/ prosjekt/ miljøarbeid</a:t>
            </a:r>
          </a:p>
          <a:p>
            <a:pPr algn="l"/>
            <a:r>
              <a:rPr lang="nb-NO" dirty="0"/>
              <a:t>11.15 Lunsj</a:t>
            </a:r>
          </a:p>
          <a:p>
            <a:pPr algn="l"/>
            <a:r>
              <a:rPr lang="nb-NO" dirty="0"/>
              <a:t>11.45 Utelek</a:t>
            </a:r>
          </a:p>
          <a:p>
            <a:pPr algn="l"/>
            <a:r>
              <a:rPr lang="nb-NO" dirty="0"/>
              <a:t>14.00 Fruktmåltid</a:t>
            </a:r>
          </a:p>
          <a:p>
            <a:pPr algn="l"/>
            <a:r>
              <a:rPr lang="nb-NO" dirty="0"/>
              <a:t>14.30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88B2F06-371F-45F9-877C-469445E45E8A}"/>
              </a:ext>
            </a:extLst>
          </p:cNvPr>
          <p:cNvSpPr>
            <a:spLocks noGrp="1"/>
          </p:cNvSpPr>
          <p:nvPr>
            <p:ph type="ctrTitle"/>
          </p:nvPr>
        </p:nvSpPr>
        <p:spPr>
          <a:xfrm>
            <a:off x="533400" y="4867275"/>
            <a:ext cx="6705600" cy="1641101"/>
          </a:xfrm>
        </p:spPr>
        <p:txBody>
          <a:bodyPr/>
          <a:lstStyle/>
          <a:p>
            <a:r>
              <a:rPr lang="nb-NO" sz="2000" dirty="0">
                <a:latin typeface="Calibri" panose="020F0502020204030204" pitchFamily="34" charset="0"/>
                <a:cs typeface="Calibri" panose="020F0502020204030204" pitchFamily="34" charset="0"/>
              </a:rPr>
              <a:t>Nå i januar jobbet vi med  et samisk prosjekt. Målet var at barna ble litt kjent med og få noen inntrykk og erfaringer som skal gi litt forståelse  i forhold til den samiske kulturen. </a:t>
            </a:r>
            <a:endParaRPr lang="nb-NO" sz="2000" b="0" dirty="0">
              <a:latin typeface="Calibri" panose="020F0502020204030204" pitchFamily="34" charset="0"/>
              <a:cs typeface="Calibri" panose="020F0502020204030204" pitchFamily="34" charset="0"/>
            </a:endParaRPr>
          </a:p>
        </p:txBody>
      </p:sp>
      <p:sp>
        <p:nvSpPr>
          <p:cNvPr id="4" name="Undertittel 3">
            <a:extLst>
              <a:ext uri="{FF2B5EF4-FFF2-40B4-BE49-F238E27FC236}">
                <a16:creationId xmlns:a16="http://schemas.microsoft.com/office/drawing/2014/main" id="{093324FD-8043-4A64-8738-FE02A1C2D0B9}"/>
              </a:ext>
            </a:extLst>
          </p:cNvPr>
          <p:cNvSpPr>
            <a:spLocks noGrp="1"/>
          </p:cNvSpPr>
          <p:nvPr>
            <p:ph type="subTitle" idx="1"/>
          </p:nvPr>
        </p:nvSpPr>
        <p:spPr>
          <a:xfrm>
            <a:off x="533400" y="6587489"/>
            <a:ext cx="6705600" cy="3308986"/>
          </a:xfrm>
        </p:spPr>
        <p:txBody>
          <a:bodyPr>
            <a:noAutofit/>
          </a:bodyPr>
          <a:lstStyle/>
          <a:p>
            <a:pPr>
              <a:lnSpc>
                <a:spcPct val="100000"/>
              </a:lnSpc>
            </a:pPr>
            <a:r>
              <a:rPr lang="nb-NO" sz="1200" dirty="0">
                <a:latin typeface="Calibri" panose="020F0502020204030204" pitchFamily="34" charset="0"/>
                <a:cs typeface="Calibri" panose="020F0502020204030204" pitchFamily="34" charset="0"/>
              </a:rPr>
              <a:t>Vi har arbeidet med alle fagområdene hvor vi ble kjent med og arbeidet med eventyret «Nordlysbarna». Vi har sett en episode fra NRK super hvor vi får se hvordan det er å bo med en familie som driver med reindrift. Vi har laget reinsdyr, hatter, malt og laget flagget. Vi har hørt joik og barnesanger på samisk, og store og små har kost seg med prosjektet. </a:t>
            </a:r>
          </a:p>
          <a:p>
            <a:pPr>
              <a:lnSpc>
                <a:spcPct val="100000"/>
              </a:lnSpc>
            </a:pPr>
            <a:r>
              <a:rPr lang="nb-NO" sz="1200" dirty="0">
                <a:latin typeface="Calibri" panose="020F0502020204030204" pitchFamily="34" charset="0"/>
                <a:cs typeface="Calibri" panose="020F0502020204030204" pitchFamily="34" charset="0"/>
              </a:rPr>
              <a:t>Det er og viktig å bli kjent med den samiske kulturen, at vi vekker interessen og innsikten for denne kulturen gjør at den ikke blir så fremmed.  Vi får et positivt erfaringsgrunnlag  som gjør at vi blir engasjert på en positiv måte i deres kultur. </a:t>
            </a:r>
          </a:p>
          <a:p>
            <a:pPr>
              <a:lnSpc>
                <a:spcPct val="100000"/>
              </a:lnSpc>
            </a:pPr>
            <a:endParaRPr lang="nb-NO" sz="1200" dirty="0">
              <a:latin typeface="Calibri" panose="020F0502020204030204" pitchFamily="34" charset="0"/>
              <a:cs typeface="Calibri" panose="020F0502020204030204" pitchFamily="34" charset="0"/>
            </a:endParaRPr>
          </a:p>
          <a:p>
            <a:pPr>
              <a:lnSpc>
                <a:spcPct val="100000"/>
              </a:lnSpc>
            </a:pPr>
            <a:r>
              <a:rPr lang="nb-NO" sz="1200" dirty="0">
                <a:latin typeface="Calibri" panose="020F0502020204030204" pitchFamily="34" charset="0"/>
                <a:cs typeface="Calibri" panose="020F0502020204030204" pitchFamily="34" charset="0"/>
              </a:rPr>
              <a:t>Nå videre skal vi over på et nærmiljøprosjekt som henger sammen med og forbereder Barnehagedagen som er 12. mars: «Kulturarven», hvor vi skal utforske nærmiljøet vårt. Vi skal besøke våre museer i nærområdet. </a:t>
            </a:r>
            <a:r>
              <a:rPr lang="nb-NO" sz="1200" dirty="0" err="1">
                <a:latin typeface="Calibri" panose="020F0502020204030204" pitchFamily="34" charset="0"/>
                <a:cs typeface="Calibri" panose="020F0502020204030204" pitchFamily="34" charset="0"/>
              </a:rPr>
              <a:t>Ledaal</a:t>
            </a:r>
            <a:r>
              <a:rPr lang="nb-NO" sz="1200" dirty="0">
                <a:latin typeface="Calibri" panose="020F0502020204030204" pitchFamily="34" charset="0"/>
                <a:cs typeface="Calibri" panose="020F0502020204030204" pitchFamily="34" charset="0"/>
              </a:rPr>
              <a:t>, Breidablikk, Holme </a:t>
            </a:r>
            <a:r>
              <a:rPr lang="nb-NO" sz="1200" dirty="0" err="1">
                <a:latin typeface="Calibri" panose="020F0502020204030204" pitchFamily="34" charset="0"/>
                <a:cs typeface="Calibri" panose="020F0502020204030204" pitchFamily="34" charset="0"/>
              </a:rPr>
              <a:t>Egenes</a:t>
            </a:r>
            <a:r>
              <a:rPr lang="nb-NO" sz="1200" dirty="0">
                <a:latin typeface="Calibri" panose="020F0502020204030204" pitchFamily="34" charset="0"/>
                <a:cs typeface="Calibri" panose="020F0502020204030204" pitchFamily="34" charset="0"/>
              </a:rPr>
              <a:t> og sjøfartsmuseet står på programmet fremover. Vi tenker det er fint å få et godt erfaringsgrunnlag i forhold til lokale institusjoner og steder i nærmiljøet som gjør at en blir kjent med og ferdes trygt. Samtidig får en bedre forståelse og lærer mer om fortid, samtid og fremtid. Dette hører inn under fagområdet Nærmiljø og samfunn. Vi skal og besøke konserthuset vårt og være med på konsert. Senere i vår skal vi ha et naturprosjekt i samarbeid med </a:t>
            </a:r>
            <a:r>
              <a:rPr lang="nb-NO" sz="1200" dirty="0" err="1">
                <a:latin typeface="Calibri" panose="020F0502020204030204" pitchFamily="34" charset="0"/>
                <a:cs typeface="Calibri" panose="020F0502020204030204" pitchFamily="34" charset="0"/>
              </a:rPr>
              <a:t>Mostun</a:t>
            </a:r>
            <a:r>
              <a:rPr lang="nb-NO" sz="1200" dirty="0">
                <a:latin typeface="Calibri" panose="020F0502020204030204" pitchFamily="34" charset="0"/>
                <a:cs typeface="Calibri" panose="020F0502020204030204" pitchFamily="34" charset="0"/>
              </a:rPr>
              <a:t>.</a:t>
            </a:r>
            <a:endParaRPr lang="nb-NO" sz="1600" dirty="0">
              <a:latin typeface="Calibri" panose="020F0502020204030204" pitchFamily="34" charset="0"/>
              <a:cs typeface="Calibri" panose="020F0502020204030204" pitchFamily="34" charset="0"/>
              <a:sym typeface="Wingdings" panose="05000000000000000000" pitchFamily="2" charset="2"/>
            </a:endParaRPr>
          </a:p>
          <a:p>
            <a:pPr>
              <a:lnSpc>
                <a:spcPct val="100000"/>
              </a:lnSpc>
            </a:pPr>
            <a:endParaRPr lang="nb-NO" sz="1600" dirty="0">
              <a:latin typeface="Calibri" panose="020F0502020204030204" pitchFamily="34" charset="0"/>
              <a:cs typeface="Calibri" panose="020F0502020204030204" pitchFamily="34" charset="0"/>
              <a:sym typeface="Wingdings" panose="05000000000000000000" pitchFamily="2" charset="2"/>
            </a:endParaRPr>
          </a:p>
        </p:txBody>
      </p:sp>
      <p:pic>
        <p:nvPicPr>
          <p:cNvPr id="6" name="Plassholder for bilde 5">
            <a:extLst>
              <a:ext uri="{FF2B5EF4-FFF2-40B4-BE49-F238E27FC236}">
                <a16:creationId xmlns:a16="http://schemas.microsoft.com/office/drawing/2014/main" id="{6C6AE65D-0E0C-211A-2667-2DE1192A56D5}"/>
              </a:ext>
            </a:extLst>
          </p:cNvPr>
          <p:cNvPicPr>
            <a:picLocks noGrp="1" noChangeAspect="1"/>
          </p:cNvPicPr>
          <p:nvPr>
            <p:ph type="pic" sz="quarter" idx="10"/>
          </p:nvPr>
        </p:nvPicPr>
        <p:blipFill>
          <a:blip r:embed="rId2"/>
          <a:srcRect t="6515" b="6515"/>
          <a:stretch>
            <a:fillRect/>
          </a:stretch>
        </p:blipFill>
        <p:spPr>
          <a:xfrm>
            <a:off x="0" y="0"/>
            <a:ext cx="7772400" cy="5029200"/>
          </a:xfrm>
          <a:prstGeom prst="rect">
            <a:avLst/>
          </a:prstGeom>
        </p:spPr>
      </p:pic>
    </p:spTree>
    <p:extLst>
      <p:ext uri="{BB962C8B-B14F-4D97-AF65-F5344CB8AC3E}">
        <p14:creationId xmlns:p14="http://schemas.microsoft.com/office/powerpoint/2010/main" val="3871597313"/>
      </p:ext>
    </p:extLst>
  </p:cSld>
  <p:clrMapOvr>
    <a:masterClrMapping/>
  </p:clrMapOvr>
</p:sld>
</file>

<file path=ppt/theme/theme1.xml><?xml version="1.0" encoding="utf-8"?>
<a:theme xmlns:a="http://schemas.openxmlformats.org/drawingml/2006/main" name="Atlas">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7DB2A-620B-44CB-8C18-BFFD0CC812CF}">
  <ds:schemaRefs>
    <ds:schemaRef ds:uri="http://purl.org/dc/term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275E6E8B-FEB3-47D0-9A75-3A7DCD5CCE32}">
  <ds:schemaRefs>
    <ds:schemaRef ds:uri="http://schemas.microsoft.com/sharepoint/v3/contenttype/forms"/>
  </ds:schemaRefs>
</ds:datastoreItem>
</file>

<file path=customXml/itemProps3.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875</Words>
  <Application>Microsoft Office PowerPoint</Application>
  <PresentationFormat>Egendefinert</PresentationFormat>
  <Paragraphs>112</Paragraphs>
  <Slides>4</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Calibri</vt:lpstr>
      <vt:lpstr>Calibri Light</vt:lpstr>
      <vt:lpstr>Rockwell</vt:lpstr>
      <vt:lpstr>Wingdings</vt:lpstr>
      <vt:lpstr>Atlas</vt:lpstr>
      <vt:lpstr>Periodeplan for persille – februar 2022</vt:lpstr>
      <vt:lpstr>PowerPoint-presentasjon</vt:lpstr>
      <vt:lpstr>PowerPoint-presentasjon</vt:lpstr>
      <vt:lpstr>Nå i januar jobbet vi med  et samisk prosjekt. Målet var at barna ble litt kjent med og få noen inntrykk og erfaringer som skal gi litt forståelse  i forhold til den samiske kulturen.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2024-01-29T13:07:39Z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