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35763" cy="98663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FF8F8F"/>
    <a:srgbClr val="FF0000"/>
    <a:srgbClr val="FFFF99"/>
    <a:srgbClr val="996633"/>
    <a:srgbClr val="FFADAD"/>
    <a:srgbClr val="FEBEBE"/>
    <a:srgbClr val="FFD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ys stil 3 – uthev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ys stil 2 – uthevin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 stil 3 – uthev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7A6C1F-0D0A-438A-9536-3FD4963AD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14DD9A3-007C-47CD-851B-EC5DD33D76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B9A4BD-6909-495A-A5F7-F2F3319A1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6890416-88DD-486B-A49D-0B35593D2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7E264B-2E7F-4F20-BB58-2E68DE35A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280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44D6E3-2367-4EFF-8CE5-C47E352BE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5505A3B-0462-42E9-AF07-AC063CB9D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A11A9BB-2882-432E-8C11-C769A9FF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AA7F65-B33D-47D7-B143-077A439C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F5A803-50A9-4796-8293-94E309A8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4021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D08340CE-AA6C-4D15-B4D5-77B33378F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083CDF5-A881-4597-9149-C07681402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08177BB-59AE-4409-94F8-05B49ADB2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FCAD86B-6EBB-42E7-AB0B-773237C27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D63ABA6-4086-4327-B6A4-D233EC01B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41953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D2E441-F34E-469D-A660-BF7B16EA1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4F3CF8-DC56-4582-A8BD-10A02CD67B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5A01416-3CCE-4F06-85EB-A7E053C92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BBE2B0B-B520-4EEC-A1AB-069820DB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C056BE-E9C8-4B50-95F2-7BE1BD6D0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3431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4594B0-8C9D-4AF1-BE90-576548367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77E98C-8457-4563-AEC5-3B2FFA293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3A7D951-10F0-48FC-A51C-2ED1C7166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F5B7C8D-11D9-414C-8152-49D29048E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12B747-98E3-4827-9770-BE8CC2E0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0547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5CE0F1-27B1-4C13-8E06-6F38BA51E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655CC95-B07E-4325-86BD-6ECC083660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4940D4B-606E-4E0F-957F-CFA021D9C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9AA09C1-880B-433E-A907-46D8A742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65161C5-E059-4264-98D8-E8889E92F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85447F5-F389-4560-A696-E964D39DD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930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F952E3-C717-4738-91E1-40183851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BE95B7-8720-441B-8C9C-445FAF28F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D6BCABF-632E-412E-93CE-B5EAECC16F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752DB056-D800-454A-A181-B5FC0EA068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2261F16-A905-48A4-8B74-EE067E77D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5A5612EE-3AC4-45C0-A1F2-67BF2BFC2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40BF5A0-291B-4EF8-9A01-CE4C555D6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7146CEF-102B-4E08-AB40-A571DC741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87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E06C2C2-28A0-433F-8FFF-EC338920F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CB4795E-9C2D-452C-9AEA-91618197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1D7B98B7-DE20-4C4B-A74D-9DE873800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3CBC086-0EAD-413A-BF96-846CA3CF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64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856BBEC-2B08-4382-976E-DAB3F974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DDE016-C116-4047-A181-C4CBDDBD1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2C0BFA2-0024-4E61-B6BD-E58CBE6FE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578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7A5FFA-3AFF-488D-A0F6-1564C1962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3312189-128D-4A51-BEB9-EF145DF5D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2D860A0-5596-41DC-A49E-C68114388C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26CAFC-6AD6-4567-82A7-5FA188735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F650889-4415-4171-A367-04AC06CE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B326F2E-F509-4EC9-AE33-0639CF460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235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AB690B-E6A8-4DD1-A400-3AC94A5A7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CBBAC93-AE16-4D8C-BF01-45F7DD3211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D797C42-C94D-4C17-B837-101AB58F89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F20DB25-4046-4375-B414-15526277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D3B55EF-6AC1-4972-82C2-31C479DDC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2576096-EEE3-4D9B-8F70-6F2B4EE6C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8922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332A949-AB8C-4C1F-B815-D94842DFE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DFFFF6-855F-4843-BE98-6C2291807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B17EBB3-213C-473C-88CA-6D7AD8ED84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E8267-5740-4CCC-B00A-0759808B315A}" type="datetimeFigureOut">
              <a:rPr lang="nb-NO" smtClean="0"/>
              <a:t>30.09.2023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886C483-5D49-4F41-8007-C4020F7D41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BCB401-00D8-4381-9167-54D245CB08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C8D86-697F-4702-BAF2-C5F8B8FB54C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650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9" Type="http://schemas.openxmlformats.org/officeDocument/2006/relationships/image" Target="../media/image38.svg"/><Relationship Id="rId21" Type="http://schemas.openxmlformats.org/officeDocument/2006/relationships/image" Target="../media/image20.svg"/><Relationship Id="rId34" Type="http://schemas.openxmlformats.org/officeDocument/2006/relationships/image" Target="../media/image33.png"/><Relationship Id="rId42" Type="http://schemas.openxmlformats.org/officeDocument/2006/relationships/image" Target="../media/image41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svg"/><Relationship Id="rId41" Type="http://schemas.openxmlformats.org/officeDocument/2006/relationships/image" Target="../media/image4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37" Type="http://schemas.openxmlformats.org/officeDocument/2006/relationships/image" Target="../media/image36.svg"/><Relationship Id="rId40" Type="http://schemas.openxmlformats.org/officeDocument/2006/relationships/image" Target="../media/image39.pn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23" Type="http://schemas.openxmlformats.org/officeDocument/2006/relationships/image" Target="../media/image22.sv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10" Type="http://schemas.openxmlformats.org/officeDocument/2006/relationships/image" Target="../media/image9.png"/><Relationship Id="rId19" Type="http://schemas.openxmlformats.org/officeDocument/2006/relationships/image" Target="../media/image18.svg"/><Relationship Id="rId31" Type="http://schemas.openxmlformats.org/officeDocument/2006/relationships/image" Target="../media/image30.sv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svg"/><Relationship Id="rId30" Type="http://schemas.openxmlformats.org/officeDocument/2006/relationships/image" Target="../media/image29.png"/><Relationship Id="rId35" Type="http://schemas.openxmlformats.org/officeDocument/2006/relationships/image" Target="../media/image34.svg"/><Relationship Id="rId43" Type="http://schemas.openxmlformats.org/officeDocument/2006/relationships/image" Target="../media/image42.svg"/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5" Type="http://schemas.openxmlformats.org/officeDocument/2006/relationships/image" Target="../media/image24.svg"/><Relationship Id="rId33" Type="http://schemas.openxmlformats.org/officeDocument/2006/relationships/image" Target="../media/image32.svg"/><Relationship Id="rId38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tel 1">
            <a:extLst>
              <a:ext uri="{FF2B5EF4-FFF2-40B4-BE49-F238E27FC236}">
                <a16:creationId xmlns:a16="http://schemas.microsoft.com/office/drawing/2014/main" id="{3841428E-C7EE-43F4-A8B0-ECA99743F547}"/>
              </a:ext>
            </a:extLst>
          </p:cNvPr>
          <p:cNvSpPr txBox="1">
            <a:spLocks/>
          </p:cNvSpPr>
          <p:nvPr/>
        </p:nvSpPr>
        <p:spPr>
          <a:xfrm>
            <a:off x="228501" y="208524"/>
            <a:ext cx="11109303" cy="5492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3200" dirty="0">
                <a:solidFill>
                  <a:schemeClr val="accent4"/>
                </a:solidFill>
                <a:latin typeface="Modern Love Caps"/>
              </a:rPr>
              <a:t>Månedsplan OKTOBER – Reiret   </a:t>
            </a:r>
          </a:p>
        </p:txBody>
      </p:sp>
      <p:graphicFrame>
        <p:nvGraphicFramePr>
          <p:cNvPr id="16" name="Tabell 15">
            <a:extLst>
              <a:ext uri="{FF2B5EF4-FFF2-40B4-BE49-F238E27FC236}">
                <a16:creationId xmlns:a16="http://schemas.microsoft.com/office/drawing/2014/main" id="{E9E8B564-CDD8-48FC-B420-86E9C03186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816324"/>
              </p:ext>
            </p:extLst>
          </p:nvPr>
        </p:nvGraphicFramePr>
        <p:xfrm>
          <a:off x="688391" y="920371"/>
          <a:ext cx="10736656" cy="556393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451471">
                  <a:extLst>
                    <a:ext uri="{9D8B030D-6E8A-4147-A177-3AD203B41FA5}">
                      <a16:colId xmlns:a16="http://schemas.microsoft.com/office/drawing/2014/main" val="2578410635"/>
                    </a:ext>
                  </a:extLst>
                </a:gridCol>
                <a:gridCol w="1940947">
                  <a:extLst>
                    <a:ext uri="{9D8B030D-6E8A-4147-A177-3AD203B41FA5}">
                      <a16:colId xmlns:a16="http://schemas.microsoft.com/office/drawing/2014/main" val="20725468"/>
                    </a:ext>
                  </a:extLst>
                </a:gridCol>
                <a:gridCol w="1918491">
                  <a:extLst>
                    <a:ext uri="{9D8B030D-6E8A-4147-A177-3AD203B41FA5}">
                      <a16:colId xmlns:a16="http://schemas.microsoft.com/office/drawing/2014/main" val="1094566439"/>
                    </a:ext>
                  </a:extLst>
                </a:gridCol>
                <a:gridCol w="2057455">
                  <a:extLst>
                    <a:ext uri="{9D8B030D-6E8A-4147-A177-3AD203B41FA5}">
                      <a16:colId xmlns:a16="http://schemas.microsoft.com/office/drawing/2014/main" val="2734119357"/>
                    </a:ext>
                  </a:extLst>
                </a:gridCol>
                <a:gridCol w="2199819">
                  <a:extLst>
                    <a:ext uri="{9D8B030D-6E8A-4147-A177-3AD203B41FA5}">
                      <a16:colId xmlns:a16="http://schemas.microsoft.com/office/drawing/2014/main" val="1246388939"/>
                    </a:ext>
                  </a:extLst>
                </a:gridCol>
                <a:gridCol w="2168473">
                  <a:extLst>
                    <a:ext uri="{9D8B030D-6E8A-4147-A177-3AD203B41FA5}">
                      <a16:colId xmlns:a16="http://schemas.microsoft.com/office/drawing/2014/main" val="3837065185"/>
                    </a:ext>
                  </a:extLst>
                </a:gridCol>
              </a:tblGrid>
              <a:tr h="283275">
                <a:tc>
                  <a:txBody>
                    <a:bodyPr/>
                    <a:lstStyle/>
                    <a:p>
                      <a:r>
                        <a:rPr lang="nb-NO" sz="1050" dirty="0"/>
                        <a:t>Uke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Mandag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Tirsdag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Onsdag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Torsdag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Fredag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6529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05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l">
                        <a:buAutoNum type="arabicPlain" startAt="2"/>
                      </a:pPr>
                      <a:r>
                        <a:rPr lang="nb-NO" sz="1100" dirty="0">
                          <a:solidFill>
                            <a:schemeClr val="tx1"/>
                          </a:solidFill>
                        </a:rPr>
                        <a:t>           </a:t>
                      </a:r>
                      <a:r>
                        <a:rPr lang="nb-NO" sz="11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nb-NO" sz="1100" dirty="0">
                          <a:solidFill>
                            <a:schemeClr val="tx1"/>
                          </a:solidFill>
                        </a:rPr>
                        <a:t>Tur i nærområdet, vi øver på å gå to og to sammen </a:t>
                      </a:r>
                      <a:r>
                        <a:rPr lang="nb-NO" sz="11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nb-NO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l">
                        <a:buNone/>
                      </a:pPr>
                      <a:endParaRPr lang="nb-NO" sz="110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3    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b="1" u="sng" dirty="0">
                          <a:solidFill>
                            <a:srgbClr val="FF0000"/>
                          </a:solidFill>
                        </a:rPr>
                        <a:t>Gruppedeling:</a:t>
                      </a:r>
                    </a:p>
                    <a:p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Vi deler oss i aldersinndelte grupper.  Opplegg med  utgangspunkt i tema: Vennskap</a:t>
                      </a:r>
                      <a:endParaRPr lang="nb-NO" sz="1050" i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4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b-NO" sz="1050" u="sng" dirty="0">
                          <a:solidFill>
                            <a:srgbClr val="00B050"/>
                          </a:solidFill>
                        </a:rPr>
                        <a:t>Gruppedeling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Formingsaktivitet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Sang/ musikk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Bøker </a:t>
                      </a:r>
                    </a:p>
                    <a:p>
                      <a:pPr algn="l"/>
                      <a:endParaRPr lang="nb-N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5     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8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nb-NO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uLnTx/>
                          <a:uFillTx/>
                        </a:rPr>
                        <a:t>BURSDSDAGSFEIRING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2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Hipp hurra for Dg- 3 år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1200- 1500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                Varm lunsj: Kjøttboller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b="0" dirty="0"/>
                        <a:t>6                    </a:t>
                      </a:r>
                      <a:r>
                        <a:rPr lang="nb-NO" sz="1050" b="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200" b="1" dirty="0">
                          <a:solidFill>
                            <a:srgbClr val="FF8F8F"/>
                          </a:solidFill>
                        </a:rPr>
                        <a:t>Formingsaktivitet</a:t>
                      </a:r>
                    </a:p>
                    <a:p>
                      <a:pPr algn="l"/>
                      <a:r>
                        <a:rPr lang="nb-NO" sz="1050" b="0" dirty="0"/>
                        <a:t>        </a:t>
                      </a:r>
                    </a:p>
                    <a:p>
                      <a:endParaRPr lang="nb-NO" sz="1200" b="1" dirty="0"/>
                    </a:p>
                    <a:p>
                      <a:pPr algn="ctr"/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                                                 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111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05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  <a:p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         Høstferie</a:t>
                      </a:r>
                    </a:p>
                    <a:p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9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Tur til den Økologiske gårde på Ullandhaug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10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b="1" u="sng" dirty="0">
                          <a:solidFill>
                            <a:srgbClr val="FF0000"/>
                          </a:solidFill>
                        </a:rPr>
                        <a:t>Gruppedeling:</a:t>
                      </a:r>
                    </a:p>
                    <a:p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Vi deler oss i aldersinndelte grupper.  Opplegg med  utgangspunkt i tema: Mangfold</a:t>
                      </a:r>
                      <a:endParaRPr lang="nb-NO" sz="105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11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nb-NO" sz="1050" u="sng" dirty="0">
                          <a:solidFill>
                            <a:srgbClr val="00B050"/>
                          </a:solidFill>
                        </a:rPr>
                        <a:t>Gruppedeling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Formingsaktivitet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Sang/ musikk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Bøker </a:t>
                      </a:r>
                    </a:p>
                    <a:p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12  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Varm lunsj: Fiskepinner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</a:t>
                      </a: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1200- 1500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13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0" dirty="0">
                          <a:solidFill>
                            <a:schemeClr val="tx1"/>
                          </a:solidFill>
                        </a:rPr>
                        <a:t>Vi skal bli med på innhøsting på Gausel fritidsgård – se egen info i </a:t>
                      </a:r>
                      <a:r>
                        <a:rPr lang="nb-NO" sz="1050" b="0" dirty="0" err="1">
                          <a:solidFill>
                            <a:schemeClr val="tx1"/>
                          </a:solidFill>
                        </a:rPr>
                        <a:t>mnd</a:t>
                      </a:r>
                      <a:r>
                        <a:rPr lang="nb-NO" sz="1050" b="0" dirty="0">
                          <a:solidFill>
                            <a:schemeClr val="tx1"/>
                          </a:solidFill>
                        </a:rPr>
                        <a:t> brev.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5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332426"/>
                  </a:ext>
                </a:extLst>
              </a:tr>
              <a:tr h="394370">
                <a:tc>
                  <a:txBody>
                    <a:bodyPr/>
                    <a:lstStyle/>
                    <a:p>
                      <a:r>
                        <a:rPr lang="nb-NO" sz="1050" dirty="0"/>
                        <a:t>42</a:t>
                      </a:r>
                    </a:p>
                    <a:p>
                      <a:endParaRPr lang="nb-NO" sz="1000" dirty="0"/>
                    </a:p>
                    <a:p>
                      <a:endParaRPr lang="nb-NO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                Samling</a:t>
                      </a:r>
                    </a:p>
                    <a:p>
                      <a:pPr algn="ctr"/>
                      <a:r>
                        <a:rPr lang="nb-NO" sz="1050" i="0" dirty="0"/>
                        <a:t>I dag går vi til Speiderskogen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17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b="1" u="sng" dirty="0">
                          <a:solidFill>
                            <a:srgbClr val="FF0000"/>
                          </a:solidFill>
                        </a:rPr>
                        <a:t>Gruppedeling:</a:t>
                      </a:r>
                    </a:p>
                    <a:p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Vi deler oss i aldersinndelte grupper.  Opplegg med  utgangspunkt i tema: Mangfold</a:t>
                      </a:r>
                      <a:endParaRPr lang="nb-NO" sz="1050" i="1" dirty="0"/>
                    </a:p>
                    <a:p>
                      <a:pPr marL="0" indent="0">
                        <a:buNone/>
                      </a:pPr>
                      <a:endParaRPr lang="nb-NO" sz="105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</a:rPr>
                        <a:t>18      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u="sng" dirty="0">
                          <a:solidFill>
                            <a:srgbClr val="00B050"/>
                          </a:solidFill>
                        </a:rPr>
                        <a:t>Gruppedeling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Formingsaktivitet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Sang/ musikk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Bøker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19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                  Samling</a:t>
                      </a:r>
                    </a:p>
                    <a:p>
                      <a:pPr marL="0" indent="0">
                        <a:buNone/>
                      </a:pPr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uLnTx/>
                        <a:uFillTx/>
                      </a:endParaRPr>
                    </a:p>
                    <a:p>
                      <a:pPr marL="0" indent="0">
                        <a:buNone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Varm lunsj: Rundstykker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8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1200- 1500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20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200" b="1" dirty="0">
                          <a:solidFill>
                            <a:srgbClr val="FF8F8F"/>
                          </a:solidFill>
                        </a:rPr>
                        <a:t>TA MED  DAG</a:t>
                      </a:r>
                    </a:p>
                    <a:p>
                      <a:r>
                        <a:rPr lang="nb-NO" sz="1050" dirty="0"/>
                        <a:t>Alle kan ta med en leke hver uten lyd </a:t>
                      </a:r>
                    </a:p>
                    <a:p>
                      <a:pPr algn="r"/>
                      <a:endParaRPr lang="nb-NO" sz="105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nb-NO" sz="1050" b="1" dirty="0">
                          <a:solidFill>
                            <a:srgbClr val="FF0000"/>
                          </a:solidFill>
                        </a:rPr>
                        <a:t>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1524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  <a:p>
                      <a:pPr algn="l"/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nb-NO" sz="10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lain" startAt="23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marL="0" indent="0">
                        <a:buNone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Tur til «Hundremeterskogen»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24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indent="0">
                        <a:buNone/>
                      </a:pPr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996633"/>
                          </a:solidFill>
                          <a:effectLst/>
                          <a:uLnTx/>
                          <a:uFillTx/>
                        </a:rPr>
                        <a:t>Forberedelse til FN- markering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25         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pPr algn="ctr"/>
                      <a:r>
                        <a:rPr lang="nb-NO" sz="1050" u="sng" dirty="0">
                          <a:solidFill>
                            <a:srgbClr val="00B050"/>
                          </a:solidFill>
                        </a:rPr>
                        <a:t>Gruppedeling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Formingsaktivitet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Sang/ musikk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nb-NO" sz="1050" dirty="0">
                          <a:solidFill>
                            <a:schemeClr val="tx1"/>
                          </a:solidFill>
                        </a:rPr>
                        <a:t>Bøker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26                      </a:t>
                      </a: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Lek ute og inne</a:t>
                      </a:r>
                    </a:p>
                    <a:p>
                      <a:r>
                        <a:rPr kumimoji="0" lang="nb-NO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Varm lunsj:  Osteskiver</a:t>
                      </a:r>
                    </a:p>
                    <a:p>
                      <a:endParaRPr kumimoji="0" lang="nb-NO" sz="105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r"/>
                      <a:r>
                        <a:rPr kumimoji="0" lang="nb-NO" sz="80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Eva plantid 1200- 1500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27                    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Samling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Vi lager modellerings masse.  Tenke selv hva en har lyst til å forme/lage </a:t>
                      </a:r>
                      <a:endParaRPr lang="nb-NO" sz="1050" b="1" dirty="0"/>
                    </a:p>
                    <a:p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                                            </a:t>
                      </a:r>
                    </a:p>
                    <a:p>
                      <a:endParaRPr kumimoji="0" lang="nb-NO" sz="1050" b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</a:endParaRPr>
                    </a:p>
                    <a:p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                                                </a:t>
                      </a:r>
                      <a:r>
                        <a:rPr kumimoji="0" lang="nb-NO" sz="105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</a:rPr>
                        <a:t> God helg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4306083"/>
                  </a:ext>
                </a:extLst>
              </a:tr>
              <a:tr h="729980">
                <a:tc>
                  <a:txBody>
                    <a:bodyPr/>
                    <a:lstStyle/>
                    <a:p>
                      <a:pPr algn="l"/>
                      <a:r>
                        <a:rPr lang="nb-NO" sz="1050" dirty="0"/>
                        <a:t>44</a:t>
                      </a:r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  <a:p>
                      <a:pPr algn="l"/>
                      <a:endParaRPr lang="nb-NO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050" dirty="0"/>
                        <a:t>30               </a:t>
                      </a:r>
                      <a:r>
                        <a:rPr lang="nb-NO" sz="105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Samling</a:t>
                      </a:r>
                    </a:p>
                    <a:p>
                      <a:r>
                        <a:rPr lang="nb-NO" sz="1050" i="0" dirty="0"/>
                        <a:t>Tur til lekeplass på Haugtussa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31</a:t>
                      </a:r>
                      <a:r>
                        <a:rPr kumimoji="0" lang="nb-NO" sz="105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uLnTx/>
                          <a:uFillTx/>
                        </a:rPr>
                        <a:t>.               Samling</a:t>
                      </a:r>
                    </a:p>
                    <a:p>
                      <a:pPr algn="ctr"/>
                      <a:r>
                        <a:rPr lang="nb-NO" sz="1050" b="1" u="sng" dirty="0">
                          <a:solidFill>
                            <a:srgbClr val="FF0000"/>
                          </a:solidFill>
                        </a:rPr>
                        <a:t>HALLOWEEN</a:t>
                      </a:r>
                    </a:p>
                    <a:p>
                      <a:pPr algn="ctr"/>
                      <a:r>
                        <a:rPr lang="nb-NO" sz="1050" i="0" dirty="0">
                          <a:solidFill>
                            <a:schemeClr val="tx1"/>
                          </a:solidFill>
                        </a:rPr>
                        <a:t>Vi markerer dagen sammen</a:t>
                      </a:r>
                    </a:p>
                    <a:p>
                      <a:pPr algn="ctr"/>
                      <a:endParaRPr lang="nb-NO" sz="1050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nb-NO" sz="1050" i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nb-NO" sz="1050" i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kumimoji="0" lang="nb-NO" sz="1050" b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6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05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429297"/>
                  </a:ext>
                </a:extLst>
              </a:tr>
            </a:tbl>
          </a:graphicData>
        </a:graphic>
      </p:graphicFrame>
      <p:pic>
        <p:nvPicPr>
          <p:cNvPr id="5" name="Grafikk 4" descr="Ballongdyr med heldekkende fyll">
            <a:extLst>
              <a:ext uri="{FF2B5EF4-FFF2-40B4-BE49-F238E27FC236}">
                <a16:creationId xmlns:a16="http://schemas.microsoft.com/office/drawing/2014/main" id="{62AE5CD6-E9EA-998D-D478-6311068CE7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08665" y="4720477"/>
            <a:ext cx="708991" cy="708991"/>
          </a:xfrm>
          <a:prstGeom prst="rect">
            <a:avLst/>
          </a:prstGeom>
        </p:spPr>
      </p:pic>
      <p:pic>
        <p:nvPicPr>
          <p:cNvPr id="14" name="Grafikk 13" descr="En gresskar">
            <a:extLst>
              <a:ext uri="{FF2B5EF4-FFF2-40B4-BE49-F238E27FC236}">
                <a16:creationId xmlns:a16="http://schemas.microsoft.com/office/drawing/2014/main" id="{5AF9A363-0D70-C028-B2BF-A909D68753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44219" y="-100537"/>
            <a:ext cx="1144620" cy="1144620"/>
          </a:xfrm>
          <a:prstGeom prst="rect">
            <a:avLst/>
          </a:prstGeom>
        </p:spPr>
      </p:pic>
      <p:pic>
        <p:nvPicPr>
          <p:cNvPr id="22" name="Grafikk 21" descr="Lønneblad med heldekkende fyll">
            <a:extLst>
              <a:ext uri="{FF2B5EF4-FFF2-40B4-BE49-F238E27FC236}">
                <a16:creationId xmlns:a16="http://schemas.microsoft.com/office/drawing/2014/main" id="{85B98057-EB05-D4CF-C3E9-248BECF15B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03161" y="109729"/>
            <a:ext cx="724088" cy="724088"/>
          </a:xfrm>
          <a:prstGeom prst="rect">
            <a:avLst/>
          </a:prstGeom>
        </p:spPr>
      </p:pic>
      <p:pic>
        <p:nvPicPr>
          <p:cNvPr id="3" name="Grafikk 2" descr="Krone med heldekkende fyll">
            <a:extLst>
              <a:ext uri="{FF2B5EF4-FFF2-40B4-BE49-F238E27FC236}">
                <a16:creationId xmlns:a16="http://schemas.microsoft.com/office/drawing/2014/main" id="{8DE7336E-7A2A-290C-221A-95ED371F4FD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119501" y="1672703"/>
            <a:ext cx="485422" cy="485422"/>
          </a:xfrm>
          <a:prstGeom prst="rect">
            <a:avLst/>
          </a:prstGeom>
        </p:spPr>
      </p:pic>
      <p:pic>
        <p:nvPicPr>
          <p:cNvPr id="6" name="Grafikk 5" descr="Globus: Asia med heldekkende fyll">
            <a:extLst>
              <a:ext uri="{FF2B5EF4-FFF2-40B4-BE49-F238E27FC236}">
                <a16:creationId xmlns:a16="http://schemas.microsoft.com/office/drawing/2014/main" id="{43365039-0987-37BE-1D2C-71C34A55897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808899" y="4720477"/>
            <a:ext cx="701012" cy="701012"/>
          </a:xfrm>
          <a:prstGeom prst="rect">
            <a:avLst/>
          </a:prstGeom>
        </p:spPr>
      </p:pic>
      <p:pic>
        <p:nvPicPr>
          <p:cNvPr id="9" name="Grafikk 8" descr="Bao kontur">
            <a:extLst>
              <a:ext uri="{FF2B5EF4-FFF2-40B4-BE49-F238E27FC236}">
                <a16:creationId xmlns:a16="http://schemas.microsoft.com/office/drawing/2014/main" id="{05FE7605-98A1-E65F-0E61-BEFEDC46677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701154" y="3382434"/>
            <a:ext cx="542691" cy="542691"/>
          </a:xfrm>
          <a:prstGeom prst="rect">
            <a:avLst/>
          </a:prstGeom>
        </p:spPr>
      </p:pic>
      <p:pic>
        <p:nvPicPr>
          <p:cNvPr id="12" name="Grafikk 11" descr="Fisk med heldekkende fyll">
            <a:extLst>
              <a:ext uri="{FF2B5EF4-FFF2-40B4-BE49-F238E27FC236}">
                <a16:creationId xmlns:a16="http://schemas.microsoft.com/office/drawing/2014/main" id="{B2002332-A949-DD49-0DEF-BECA4A0C2D9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389685" y="2397719"/>
            <a:ext cx="542692" cy="542692"/>
          </a:xfrm>
          <a:prstGeom prst="rect">
            <a:avLst/>
          </a:prstGeom>
        </p:spPr>
      </p:pic>
      <p:pic>
        <p:nvPicPr>
          <p:cNvPr id="17" name="Grafikk 16" descr="Ost med heldekkende fyll">
            <a:extLst>
              <a:ext uri="{FF2B5EF4-FFF2-40B4-BE49-F238E27FC236}">
                <a16:creationId xmlns:a16="http://schemas.microsoft.com/office/drawing/2014/main" id="{874A05BC-0CE6-53F9-79A4-5808F362D9EB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701154" y="4536169"/>
            <a:ext cx="542691" cy="542691"/>
          </a:xfrm>
          <a:prstGeom prst="rect">
            <a:avLst/>
          </a:prstGeom>
        </p:spPr>
      </p:pic>
      <p:pic>
        <p:nvPicPr>
          <p:cNvPr id="19" name="Grafikk 18" descr="Lønneblad med heldekkende fyll">
            <a:extLst>
              <a:ext uri="{FF2B5EF4-FFF2-40B4-BE49-F238E27FC236}">
                <a16:creationId xmlns:a16="http://schemas.microsoft.com/office/drawing/2014/main" id="{81A97B54-9D52-5F21-5649-D001182B452F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6379481" y="2574661"/>
            <a:ext cx="638175" cy="638175"/>
          </a:xfrm>
          <a:prstGeom prst="rect">
            <a:avLst/>
          </a:prstGeom>
        </p:spPr>
      </p:pic>
      <p:pic>
        <p:nvPicPr>
          <p:cNvPr id="21" name="Grafikk 20" descr="Dumphuske kontur">
            <a:extLst>
              <a:ext uri="{FF2B5EF4-FFF2-40B4-BE49-F238E27FC236}">
                <a16:creationId xmlns:a16="http://schemas.microsoft.com/office/drawing/2014/main" id="{39DE47B4-0017-492C-5B44-9CBAD8F5EDD3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1"/>
              </a:ext>
            </a:extLst>
          </a:blip>
          <a:stretch>
            <a:fillRect/>
          </a:stretch>
        </p:blipFill>
        <p:spPr>
          <a:xfrm>
            <a:off x="6308665" y="3606037"/>
            <a:ext cx="638175" cy="638175"/>
          </a:xfrm>
          <a:prstGeom prst="rect">
            <a:avLst/>
          </a:prstGeom>
        </p:spPr>
      </p:pic>
      <p:pic>
        <p:nvPicPr>
          <p:cNvPr id="24" name="Grafikk 23" descr="Musikknotasjon kontur">
            <a:extLst>
              <a:ext uri="{FF2B5EF4-FFF2-40B4-BE49-F238E27FC236}">
                <a16:creationId xmlns:a16="http://schemas.microsoft.com/office/drawing/2014/main" id="{CDE95EAA-E3B2-BFD5-113A-8325D6610A9B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6359972" y="1618452"/>
            <a:ext cx="622146" cy="622146"/>
          </a:xfrm>
          <a:prstGeom prst="rect">
            <a:avLst/>
          </a:prstGeom>
        </p:spPr>
      </p:pic>
      <p:pic>
        <p:nvPicPr>
          <p:cNvPr id="26" name="Grafikk 25" descr="Lekeplass med heldekkende fyll">
            <a:extLst>
              <a:ext uri="{FF2B5EF4-FFF2-40B4-BE49-F238E27FC236}">
                <a16:creationId xmlns:a16="http://schemas.microsoft.com/office/drawing/2014/main" id="{D423E225-9139-A8F0-EE09-8674E94C4CF6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1970049" y="1700925"/>
            <a:ext cx="457200" cy="457200"/>
          </a:xfrm>
          <a:prstGeom prst="rect">
            <a:avLst/>
          </a:prstGeom>
        </p:spPr>
      </p:pic>
      <p:pic>
        <p:nvPicPr>
          <p:cNvPr id="28" name="Grafikk 27" descr="Kylling med heldekkende fyll">
            <a:extLst>
              <a:ext uri="{FF2B5EF4-FFF2-40B4-BE49-F238E27FC236}">
                <a16:creationId xmlns:a16="http://schemas.microsoft.com/office/drawing/2014/main" id="{EAA258EE-460F-C8D8-16CE-AD48C861D38D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7"/>
              </a:ext>
            </a:extLst>
          </a:blip>
          <a:stretch>
            <a:fillRect/>
          </a:stretch>
        </p:blipFill>
        <p:spPr>
          <a:xfrm>
            <a:off x="2155903" y="2637640"/>
            <a:ext cx="542692" cy="542692"/>
          </a:xfrm>
          <a:prstGeom prst="rect">
            <a:avLst/>
          </a:prstGeom>
        </p:spPr>
      </p:pic>
      <p:pic>
        <p:nvPicPr>
          <p:cNvPr id="30" name="Grafikk 29" descr="Skogsmotiv med heldekkende fyll">
            <a:extLst>
              <a:ext uri="{FF2B5EF4-FFF2-40B4-BE49-F238E27FC236}">
                <a16:creationId xmlns:a16="http://schemas.microsoft.com/office/drawing/2014/main" id="{8C8F5448-17DB-A756-6AE1-40971CC5B269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9"/>
              </a:ext>
            </a:extLst>
          </a:blip>
          <a:stretch>
            <a:fillRect/>
          </a:stretch>
        </p:blipFill>
        <p:spPr>
          <a:xfrm>
            <a:off x="1801407" y="3634544"/>
            <a:ext cx="708991" cy="708991"/>
          </a:xfrm>
          <a:prstGeom prst="rect">
            <a:avLst/>
          </a:prstGeom>
        </p:spPr>
      </p:pic>
      <p:pic>
        <p:nvPicPr>
          <p:cNvPr id="32" name="Grafikk 31" descr="Endringer og skreddersøm kontur">
            <a:extLst>
              <a:ext uri="{FF2B5EF4-FFF2-40B4-BE49-F238E27FC236}">
                <a16:creationId xmlns:a16="http://schemas.microsoft.com/office/drawing/2014/main" id="{E83CCE64-C4E6-0F37-B60E-4F89B67428AC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1770905" y="4724364"/>
            <a:ext cx="708991" cy="708991"/>
          </a:xfrm>
          <a:prstGeom prst="rect">
            <a:avLst/>
          </a:prstGeom>
        </p:spPr>
      </p:pic>
      <p:pic>
        <p:nvPicPr>
          <p:cNvPr id="34" name="Grafikk 33" descr="Omriss av et smilende ansikts kontur">
            <a:extLst>
              <a:ext uri="{FF2B5EF4-FFF2-40B4-BE49-F238E27FC236}">
                <a16:creationId xmlns:a16="http://schemas.microsoft.com/office/drawing/2014/main" id="{E3B45F87-3D19-FC25-2FC9-80A5CCCADC3E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3"/>
              </a:ext>
            </a:extLst>
          </a:blip>
          <a:stretch>
            <a:fillRect/>
          </a:stretch>
        </p:blipFill>
        <p:spPr>
          <a:xfrm>
            <a:off x="1778710" y="5876094"/>
            <a:ext cx="542692" cy="542692"/>
          </a:xfrm>
          <a:prstGeom prst="rect">
            <a:avLst/>
          </a:prstGeom>
        </p:spPr>
      </p:pic>
      <p:pic>
        <p:nvPicPr>
          <p:cNvPr id="36" name="Grafikk 35" descr="En Apple-og en halv del av Apple">
            <a:extLst>
              <a:ext uri="{FF2B5EF4-FFF2-40B4-BE49-F238E27FC236}">
                <a16:creationId xmlns:a16="http://schemas.microsoft.com/office/drawing/2014/main" id="{63A7E90A-08E2-FCFB-743A-CDF36FD66E8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5"/>
              </a:ext>
            </a:extLst>
          </a:blip>
          <a:stretch>
            <a:fillRect/>
          </a:stretch>
        </p:blipFill>
        <p:spPr>
          <a:xfrm>
            <a:off x="9983940" y="2637640"/>
            <a:ext cx="701012" cy="701012"/>
          </a:xfrm>
          <a:prstGeom prst="rect">
            <a:avLst/>
          </a:prstGeom>
        </p:spPr>
      </p:pic>
      <p:pic>
        <p:nvPicPr>
          <p:cNvPr id="38" name="Grafikk 37" descr="Badeand med heldekkende fyll">
            <a:extLst>
              <a:ext uri="{FF2B5EF4-FFF2-40B4-BE49-F238E27FC236}">
                <a16:creationId xmlns:a16="http://schemas.microsoft.com/office/drawing/2014/main" id="{E5E6ECB2-E82D-A6D2-D19A-7EBD61DA7B06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7"/>
              </a:ext>
            </a:extLst>
          </a:blip>
          <a:stretch>
            <a:fillRect/>
          </a:stretch>
        </p:blipFill>
        <p:spPr>
          <a:xfrm>
            <a:off x="9947485" y="3747083"/>
            <a:ext cx="648522" cy="648522"/>
          </a:xfrm>
          <a:prstGeom prst="rect">
            <a:avLst/>
          </a:prstGeom>
        </p:spPr>
      </p:pic>
      <p:pic>
        <p:nvPicPr>
          <p:cNvPr id="40" name="Grafikk 39" descr="Håndavtrykk med heldekkende fyll">
            <a:extLst>
              <a:ext uri="{FF2B5EF4-FFF2-40B4-BE49-F238E27FC236}">
                <a16:creationId xmlns:a16="http://schemas.microsoft.com/office/drawing/2014/main" id="{13473DFD-21AB-3584-172B-62C1AC7D68F0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9"/>
              </a:ext>
            </a:extLst>
          </a:blip>
          <a:stretch>
            <a:fillRect/>
          </a:stretch>
        </p:blipFill>
        <p:spPr>
          <a:xfrm>
            <a:off x="9916529" y="1605264"/>
            <a:ext cx="648522" cy="648522"/>
          </a:xfrm>
          <a:prstGeom prst="rect">
            <a:avLst/>
          </a:prstGeom>
        </p:spPr>
      </p:pic>
      <p:pic>
        <p:nvPicPr>
          <p:cNvPr id="13" name="Grafikk 12" descr="Tryllehatt med heldekkende fyll">
            <a:extLst>
              <a:ext uri="{FF2B5EF4-FFF2-40B4-BE49-F238E27FC236}">
                <a16:creationId xmlns:a16="http://schemas.microsoft.com/office/drawing/2014/main" id="{4C44B368-C05B-A2ED-8498-424CF42D775D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1"/>
              </a:ext>
            </a:extLst>
          </a:blip>
          <a:stretch>
            <a:fillRect/>
          </a:stretch>
        </p:blipFill>
        <p:spPr>
          <a:xfrm>
            <a:off x="3457115" y="5962080"/>
            <a:ext cx="457200" cy="457200"/>
          </a:xfrm>
          <a:prstGeom prst="rect">
            <a:avLst/>
          </a:prstGeom>
        </p:spPr>
      </p:pic>
      <p:pic>
        <p:nvPicPr>
          <p:cNvPr id="20" name="Grafikk 19" descr="En gresskar">
            <a:extLst>
              <a:ext uri="{FF2B5EF4-FFF2-40B4-BE49-F238E27FC236}">
                <a16:creationId xmlns:a16="http://schemas.microsoft.com/office/drawing/2014/main" id="{295FFF0C-A60C-FC44-6C0C-8C82A83B23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47603" y="5876094"/>
            <a:ext cx="629172" cy="629172"/>
          </a:xfrm>
          <a:prstGeom prst="rect">
            <a:avLst/>
          </a:prstGeom>
        </p:spPr>
      </p:pic>
      <p:pic>
        <p:nvPicPr>
          <p:cNvPr id="4" name="Grafikk 3" descr="Sopp med heldekkende fyll">
            <a:extLst>
              <a:ext uri="{FF2B5EF4-FFF2-40B4-BE49-F238E27FC236}">
                <a16:creationId xmlns:a16="http://schemas.microsoft.com/office/drawing/2014/main" id="{57775104-D577-2EC7-F6C3-D3292E9CDFC2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3"/>
              </a:ext>
            </a:extLst>
          </a:blip>
          <a:stretch>
            <a:fillRect/>
          </a:stretch>
        </p:blipFill>
        <p:spPr>
          <a:xfrm>
            <a:off x="9933024" y="4868004"/>
            <a:ext cx="542692" cy="54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043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BE1F98112294641B057B1358D3847CA" ma:contentTypeVersion="13" ma:contentTypeDescription="Opprett et nytt dokument." ma:contentTypeScope="" ma:versionID="4871169b605ac7c3dbc2f25f7da9ffb6">
  <xsd:schema xmlns:xsd="http://www.w3.org/2001/XMLSchema" xmlns:xs="http://www.w3.org/2001/XMLSchema" xmlns:p="http://schemas.microsoft.com/office/2006/metadata/properties" xmlns:ns3="fb6eb815-0708-4b7f-94e9-a0d688279c9b" xmlns:ns4="19ba6f09-20a4-4850-8d18-f38ca2f1a89c" targetNamespace="http://schemas.microsoft.com/office/2006/metadata/properties" ma:root="true" ma:fieldsID="9ecd953998b5beff0aee8ff6284e34d1" ns3:_="" ns4:_="">
    <xsd:import namespace="fb6eb815-0708-4b7f-94e9-a0d688279c9b"/>
    <xsd:import namespace="19ba6f09-20a4-4850-8d18-f38ca2f1a8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6eb815-0708-4b7f-94e9-a0d688279c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ba6f09-20a4-4850-8d18-f38ca2f1a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F8AE4A3-CED2-47AE-8F1B-3DB869E07B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6eb815-0708-4b7f-94e9-a0d688279c9b"/>
    <ds:schemaRef ds:uri="19ba6f09-20a4-4850-8d18-f38ca2f1a8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A14B4B-5518-4265-8BE9-E9166056A164}">
  <ds:schemaRefs>
    <ds:schemaRef ds:uri="http://schemas.microsoft.com/office/2006/documentManagement/types"/>
    <ds:schemaRef ds:uri="fb6eb815-0708-4b7f-94e9-a0d688279c9b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19ba6f09-20a4-4850-8d18-f38ca2f1a89c"/>
  </ds:schemaRefs>
</ds:datastoreItem>
</file>

<file path=customXml/itemProps3.xml><?xml version="1.0" encoding="utf-8"?>
<ds:datastoreItem xmlns:ds="http://schemas.openxmlformats.org/officeDocument/2006/customXml" ds:itemID="{28B00DF6-645C-44F5-94C5-42AACEC82D4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2031</TotalTime>
  <Words>293</Words>
  <Application>Microsoft Office PowerPoint</Application>
  <PresentationFormat>Widescreen</PresentationFormat>
  <Paragraphs>106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Modern Love Caps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Karoline Sandberg</dc:creator>
  <cp:lastModifiedBy>Eva Møllegaard</cp:lastModifiedBy>
  <cp:revision>125</cp:revision>
  <cp:lastPrinted>2023-08-30T13:51:30Z</cp:lastPrinted>
  <dcterms:created xsi:type="dcterms:W3CDTF">2021-01-19T13:43:51Z</dcterms:created>
  <dcterms:modified xsi:type="dcterms:W3CDTF">2023-09-30T11:23:51Z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0x010100EBE1F98112294641B057B1358D3847CA</vt:lpwstr>
  </property>
</Properties>
</file>