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7F7CF15-E7C3-D8F0-6BF7-F89FACBC2A73}"/>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264DCEFF-5C31-7F82-62B0-E20659D667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0B94D023-91F7-4DDF-61A8-32FEB3594895}"/>
              </a:ext>
            </a:extLst>
          </p:cNvPr>
          <p:cNvSpPr>
            <a:spLocks noGrp="1"/>
          </p:cNvSpPr>
          <p:nvPr>
            <p:ph type="dt" sz="half" idx="10"/>
          </p:nvPr>
        </p:nvSpPr>
        <p:spPr/>
        <p:txBody>
          <a:bodyPr/>
          <a:lstStyle/>
          <a:p>
            <a:fld id="{FBFAB1C4-17E0-4683-AC6C-C6B23FE166BA}" type="datetimeFigureOut">
              <a:rPr lang="nb-NO" smtClean="0"/>
              <a:t>06.05.2024</a:t>
            </a:fld>
            <a:endParaRPr lang="nb-NO"/>
          </a:p>
        </p:txBody>
      </p:sp>
      <p:sp>
        <p:nvSpPr>
          <p:cNvPr id="5" name="Plassholder for bunntekst 4">
            <a:extLst>
              <a:ext uri="{FF2B5EF4-FFF2-40B4-BE49-F238E27FC236}">
                <a16:creationId xmlns:a16="http://schemas.microsoft.com/office/drawing/2014/main" id="{120964E1-83FB-9A51-772A-94C427F492F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D00DBB1-B732-7C4A-FAFA-9C43A034E744}"/>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1847772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19DE412-82FF-C79A-1CEE-D6A8F66DBFEE}"/>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660BAA6C-1B7B-E466-DB28-729FAA65D9DC}"/>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DDAC602-0367-4913-002B-5C9D1882610A}"/>
              </a:ext>
            </a:extLst>
          </p:cNvPr>
          <p:cNvSpPr>
            <a:spLocks noGrp="1"/>
          </p:cNvSpPr>
          <p:nvPr>
            <p:ph type="dt" sz="half" idx="10"/>
          </p:nvPr>
        </p:nvSpPr>
        <p:spPr/>
        <p:txBody>
          <a:bodyPr/>
          <a:lstStyle/>
          <a:p>
            <a:fld id="{FBFAB1C4-17E0-4683-AC6C-C6B23FE166BA}" type="datetimeFigureOut">
              <a:rPr lang="nb-NO" smtClean="0"/>
              <a:t>06.05.2024</a:t>
            </a:fld>
            <a:endParaRPr lang="nb-NO"/>
          </a:p>
        </p:txBody>
      </p:sp>
      <p:sp>
        <p:nvSpPr>
          <p:cNvPr id="5" name="Plassholder for bunntekst 4">
            <a:extLst>
              <a:ext uri="{FF2B5EF4-FFF2-40B4-BE49-F238E27FC236}">
                <a16:creationId xmlns:a16="http://schemas.microsoft.com/office/drawing/2014/main" id="{175BB13D-D79B-1CA0-832F-3AC908CD1F8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91BE4CF2-A0DC-7709-4BB1-0BD9CCD97339}"/>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395737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B746EB99-9B2D-338A-E73B-5C5C4636637E}"/>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38402597-3901-0C1C-34A3-2CD06B8C3C7D}"/>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64ABE1D-FE6F-6427-88A7-87DAEF4A125F}"/>
              </a:ext>
            </a:extLst>
          </p:cNvPr>
          <p:cNvSpPr>
            <a:spLocks noGrp="1"/>
          </p:cNvSpPr>
          <p:nvPr>
            <p:ph type="dt" sz="half" idx="10"/>
          </p:nvPr>
        </p:nvSpPr>
        <p:spPr/>
        <p:txBody>
          <a:bodyPr/>
          <a:lstStyle/>
          <a:p>
            <a:fld id="{FBFAB1C4-17E0-4683-AC6C-C6B23FE166BA}" type="datetimeFigureOut">
              <a:rPr lang="nb-NO" smtClean="0"/>
              <a:t>06.05.2024</a:t>
            </a:fld>
            <a:endParaRPr lang="nb-NO"/>
          </a:p>
        </p:txBody>
      </p:sp>
      <p:sp>
        <p:nvSpPr>
          <p:cNvPr id="5" name="Plassholder for bunntekst 4">
            <a:extLst>
              <a:ext uri="{FF2B5EF4-FFF2-40B4-BE49-F238E27FC236}">
                <a16:creationId xmlns:a16="http://schemas.microsoft.com/office/drawing/2014/main" id="{DC6FC8B9-ECD6-3454-B088-5EAB3CA50D4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C6A8B14-A2DA-3D63-A63E-DA26605917C7}"/>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1320309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483C6BA-B42B-33B2-9DA5-2E586A99BFB5}"/>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18594DBC-F136-E8ED-BC55-9DC73139FBA6}"/>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F4D707B-EF29-F4C7-B643-94EC55C6510E}"/>
              </a:ext>
            </a:extLst>
          </p:cNvPr>
          <p:cNvSpPr>
            <a:spLocks noGrp="1"/>
          </p:cNvSpPr>
          <p:nvPr>
            <p:ph type="dt" sz="half" idx="10"/>
          </p:nvPr>
        </p:nvSpPr>
        <p:spPr/>
        <p:txBody>
          <a:bodyPr/>
          <a:lstStyle/>
          <a:p>
            <a:fld id="{FBFAB1C4-17E0-4683-AC6C-C6B23FE166BA}" type="datetimeFigureOut">
              <a:rPr lang="nb-NO" smtClean="0"/>
              <a:t>06.05.2024</a:t>
            </a:fld>
            <a:endParaRPr lang="nb-NO"/>
          </a:p>
        </p:txBody>
      </p:sp>
      <p:sp>
        <p:nvSpPr>
          <p:cNvPr id="5" name="Plassholder for bunntekst 4">
            <a:extLst>
              <a:ext uri="{FF2B5EF4-FFF2-40B4-BE49-F238E27FC236}">
                <a16:creationId xmlns:a16="http://schemas.microsoft.com/office/drawing/2014/main" id="{0CE29850-1054-4F9C-9F19-BFFBA9F7303E}"/>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ADDA2B3-35D0-D59E-EB45-98A55FC77742}"/>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1483151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0CF1331-7F96-9EC2-AA0E-4E35CE8C304D}"/>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A71261CF-1D4D-8264-47DA-90F3063384B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E7B87A37-0FF1-33E4-B079-378AEAEB77D0}"/>
              </a:ext>
            </a:extLst>
          </p:cNvPr>
          <p:cNvSpPr>
            <a:spLocks noGrp="1"/>
          </p:cNvSpPr>
          <p:nvPr>
            <p:ph type="dt" sz="half" idx="10"/>
          </p:nvPr>
        </p:nvSpPr>
        <p:spPr/>
        <p:txBody>
          <a:bodyPr/>
          <a:lstStyle/>
          <a:p>
            <a:fld id="{FBFAB1C4-17E0-4683-AC6C-C6B23FE166BA}" type="datetimeFigureOut">
              <a:rPr lang="nb-NO" smtClean="0"/>
              <a:t>06.05.2024</a:t>
            </a:fld>
            <a:endParaRPr lang="nb-NO"/>
          </a:p>
        </p:txBody>
      </p:sp>
      <p:sp>
        <p:nvSpPr>
          <p:cNvPr id="5" name="Plassholder for bunntekst 4">
            <a:extLst>
              <a:ext uri="{FF2B5EF4-FFF2-40B4-BE49-F238E27FC236}">
                <a16:creationId xmlns:a16="http://schemas.microsoft.com/office/drawing/2014/main" id="{D2C6A74F-7E5E-F3EA-5F93-0BBAEE426C5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758ECEC-9D1B-ABDD-8478-2B7A33292F51}"/>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1163109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15A864-3D4C-F083-C0ED-8BE807535F5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2905E801-A7DC-6C48-CDC5-AF08053D0BEB}"/>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8A1A0C31-5786-D6CD-42F3-A133FF3A51C3}"/>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C36103FC-699A-AA8A-C20E-B0FE6657EE08}"/>
              </a:ext>
            </a:extLst>
          </p:cNvPr>
          <p:cNvSpPr>
            <a:spLocks noGrp="1"/>
          </p:cNvSpPr>
          <p:nvPr>
            <p:ph type="dt" sz="half" idx="10"/>
          </p:nvPr>
        </p:nvSpPr>
        <p:spPr/>
        <p:txBody>
          <a:bodyPr/>
          <a:lstStyle/>
          <a:p>
            <a:fld id="{FBFAB1C4-17E0-4683-AC6C-C6B23FE166BA}" type="datetimeFigureOut">
              <a:rPr lang="nb-NO" smtClean="0"/>
              <a:t>06.05.2024</a:t>
            </a:fld>
            <a:endParaRPr lang="nb-NO"/>
          </a:p>
        </p:txBody>
      </p:sp>
      <p:sp>
        <p:nvSpPr>
          <p:cNvPr id="6" name="Plassholder for bunntekst 5">
            <a:extLst>
              <a:ext uri="{FF2B5EF4-FFF2-40B4-BE49-F238E27FC236}">
                <a16:creationId xmlns:a16="http://schemas.microsoft.com/office/drawing/2014/main" id="{2AC174CF-1929-A111-9E3E-A68A8CABE36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36756AC-2EA8-5266-75FB-118642308CAE}"/>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4179153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04BB74-88D0-13A4-B92F-C6D855118685}"/>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26B3EF6A-2ABB-DD04-779A-ABCB07EE1D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7556672C-D53B-811E-9D33-ECAC7ECAD078}"/>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EC83728E-E4D3-BADB-9633-78B5A0A8FA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6052EE2D-461E-CCD2-6553-0C40E1DFDBDB}"/>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AC4A927D-7375-A75F-8969-CE4B3C39D5E8}"/>
              </a:ext>
            </a:extLst>
          </p:cNvPr>
          <p:cNvSpPr>
            <a:spLocks noGrp="1"/>
          </p:cNvSpPr>
          <p:nvPr>
            <p:ph type="dt" sz="half" idx="10"/>
          </p:nvPr>
        </p:nvSpPr>
        <p:spPr/>
        <p:txBody>
          <a:bodyPr/>
          <a:lstStyle/>
          <a:p>
            <a:fld id="{FBFAB1C4-17E0-4683-AC6C-C6B23FE166BA}" type="datetimeFigureOut">
              <a:rPr lang="nb-NO" smtClean="0"/>
              <a:t>06.05.2024</a:t>
            </a:fld>
            <a:endParaRPr lang="nb-NO"/>
          </a:p>
        </p:txBody>
      </p:sp>
      <p:sp>
        <p:nvSpPr>
          <p:cNvPr id="8" name="Plassholder for bunntekst 7">
            <a:extLst>
              <a:ext uri="{FF2B5EF4-FFF2-40B4-BE49-F238E27FC236}">
                <a16:creationId xmlns:a16="http://schemas.microsoft.com/office/drawing/2014/main" id="{95EEB637-2C82-DFF9-D735-4A12BC563CB9}"/>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62D9E270-176A-E54B-42E5-3C83CB7B10EC}"/>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3053169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576CE76-1BEF-7CE7-A6FB-8355187D6507}"/>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9519917C-4563-080B-75A3-F3D1AF917A83}"/>
              </a:ext>
            </a:extLst>
          </p:cNvPr>
          <p:cNvSpPr>
            <a:spLocks noGrp="1"/>
          </p:cNvSpPr>
          <p:nvPr>
            <p:ph type="dt" sz="half" idx="10"/>
          </p:nvPr>
        </p:nvSpPr>
        <p:spPr/>
        <p:txBody>
          <a:bodyPr/>
          <a:lstStyle/>
          <a:p>
            <a:fld id="{FBFAB1C4-17E0-4683-AC6C-C6B23FE166BA}" type="datetimeFigureOut">
              <a:rPr lang="nb-NO" smtClean="0"/>
              <a:t>06.05.2024</a:t>
            </a:fld>
            <a:endParaRPr lang="nb-NO"/>
          </a:p>
        </p:txBody>
      </p:sp>
      <p:sp>
        <p:nvSpPr>
          <p:cNvPr id="4" name="Plassholder for bunntekst 3">
            <a:extLst>
              <a:ext uri="{FF2B5EF4-FFF2-40B4-BE49-F238E27FC236}">
                <a16:creationId xmlns:a16="http://schemas.microsoft.com/office/drawing/2014/main" id="{AD548492-4DCB-B99F-3567-7B5A21F13E76}"/>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4919EB52-A33D-3130-DFA1-58DFA3E58E21}"/>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985096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AAFA1E40-666B-633D-87DA-BD98E403A8E3}"/>
              </a:ext>
            </a:extLst>
          </p:cNvPr>
          <p:cNvSpPr>
            <a:spLocks noGrp="1"/>
          </p:cNvSpPr>
          <p:nvPr>
            <p:ph type="dt" sz="half" idx="10"/>
          </p:nvPr>
        </p:nvSpPr>
        <p:spPr/>
        <p:txBody>
          <a:bodyPr/>
          <a:lstStyle/>
          <a:p>
            <a:fld id="{FBFAB1C4-17E0-4683-AC6C-C6B23FE166BA}" type="datetimeFigureOut">
              <a:rPr lang="nb-NO" smtClean="0"/>
              <a:t>06.05.2024</a:t>
            </a:fld>
            <a:endParaRPr lang="nb-NO"/>
          </a:p>
        </p:txBody>
      </p:sp>
      <p:sp>
        <p:nvSpPr>
          <p:cNvPr id="3" name="Plassholder for bunntekst 2">
            <a:extLst>
              <a:ext uri="{FF2B5EF4-FFF2-40B4-BE49-F238E27FC236}">
                <a16:creationId xmlns:a16="http://schemas.microsoft.com/office/drawing/2014/main" id="{5D167C48-15D9-8974-BB45-A864C5DFA6CB}"/>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D7546AD0-4549-D36D-B4F7-F31B5E01AF9E}"/>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3184033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8F3B830-F8AA-25AE-6654-D9A4198B94B6}"/>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D125DE0C-62CD-AA9B-22A6-DFCDE8F11D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5C003568-956E-1CD9-F32E-F40E558539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F9699ABB-5542-D11E-C265-9DCDED4201EF}"/>
              </a:ext>
            </a:extLst>
          </p:cNvPr>
          <p:cNvSpPr>
            <a:spLocks noGrp="1"/>
          </p:cNvSpPr>
          <p:nvPr>
            <p:ph type="dt" sz="half" idx="10"/>
          </p:nvPr>
        </p:nvSpPr>
        <p:spPr/>
        <p:txBody>
          <a:bodyPr/>
          <a:lstStyle/>
          <a:p>
            <a:fld id="{FBFAB1C4-17E0-4683-AC6C-C6B23FE166BA}" type="datetimeFigureOut">
              <a:rPr lang="nb-NO" smtClean="0"/>
              <a:t>06.05.2024</a:t>
            </a:fld>
            <a:endParaRPr lang="nb-NO"/>
          </a:p>
        </p:txBody>
      </p:sp>
      <p:sp>
        <p:nvSpPr>
          <p:cNvPr id="6" name="Plassholder for bunntekst 5">
            <a:extLst>
              <a:ext uri="{FF2B5EF4-FFF2-40B4-BE49-F238E27FC236}">
                <a16:creationId xmlns:a16="http://schemas.microsoft.com/office/drawing/2014/main" id="{770BB113-8F6E-A523-0EC5-52A3E07AF7A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D0F98DF-B878-71C8-1E15-5027ED2DDB87}"/>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3097147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7D671B3-F89F-C774-E9FD-12FCDD0A7660}"/>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E0147352-B295-6FB6-A7B3-E74B592DAD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EDFC8C4A-B16F-DDE5-F863-052673D17F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FCF3D252-3BB7-5352-7821-7002B6479C0D}"/>
              </a:ext>
            </a:extLst>
          </p:cNvPr>
          <p:cNvSpPr>
            <a:spLocks noGrp="1"/>
          </p:cNvSpPr>
          <p:nvPr>
            <p:ph type="dt" sz="half" idx="10"/>
          </p:nvPr>
        </p:nvSpPr>
        <p:spPr/>
        <p:txBody>
          <a:bodyPr/>
          <a:lstStyle/>
          <a:p>
            <a:fld id="{FBFAB1C4-17E0-4683-AC6C-C6B23FE166BA}" type="datetimeFigureOut">
              <a:rPr lang="nb-NO" smtClean="0"/>
              <a:t>06.05.2024</a:t>
            </a:fld>
            <a:endParaRPr lang="nb-NO"/>
          </a:p>
        </p:txBody>
      </p:sp>
      <p:sp>
        <p:nvSpPr>
          <p:cNvPr id="6" name="Plassholder for bunntekst 5">
            <a:extLst>
              <a:ext uri="{FF2B5EF4-FFF2-40B4-BE49-F238E27FC236}">
                <a16:creationId xmlns:a16="http://schemas.microsoft.com/office/drawing/2014/main" id="{34136EEE-9281-5E2E-C169-785B4B7A932A}"/>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01FC8D0F-4001-B338-8D55-496124963413}"/>
              </a:ext>
            </a:extLst>
          </p:cNvPr>
          <p:cNvSpPr>
            <a:spLocks noGrp="1"/>
          </p:cNvSpPr>
          <p:nvPr>
            <p:ph type="sldNum" sz="quarter" idx="12"/>
          </p:nvPr>
        </p:nvSpPr>
        <p:spPr/>
        <p:txBody>
          <a:bodyPr/>
          <a:lstStyle/>
          <a:p>
            <a:fld id="{4D0DDCEC-E290-4578-B928-7A918FAF61FF}" type="slidenum">
              <a:rPr lang="nb-NO" smtClean="0"/>
              <a:t>‹#›</a:t>
            </a:fld>
            <a:endParaRPr lang="nb-NO"/>
          </a:p>
        </p:txBody>
      </p:sp>
    </p:spTree>
    <p:extLst>
      <p:ext uri="{BB962C8B-B14F-4D97-AF65-F5344CB8AC3E}">
        <p14:creationId xmlns:p14="http://schemas.microsoft.com/office/powerpoint/2010/main" val="1947460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25000"/>
                <a:lumOff val="75000"/>
              </a:schemeClr>
            </a:gs>
            <a:gs pos="48000">
              <a:srgbClr val="0070C0"/>
            </a:gs>
            <a:gs pos="100000">
              <a:schemeClr val="accent1">
                <a:lumMod val="60000"/>
                <a:lumOff val="4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E664FB9C-2FD9-DBDB-7B4B-2178EF88B2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4D4C1FA5-E706-67B4-C6EF-9560C53870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E7B2024-791E-4072-9061-9B831329D9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BFAB1C4-17E0-4683-AC6C-C6B23FE166BA}" type="datetimeFigureOut">
              <a:rPr lang="nb-NO" smtClean="0"/>
              <a:t>06.05.2024</a:t>
            </a:fld>
            <a:endParaRPr lang="nb-NO"/>
          </a:p>
        </p:txBody>
      </p:sp>
      <p:sp>
        <p:nvSpPr>
          <p:cNvPr id="5" name="Plassholder for bunntekst 4">
            <a:extLst>
              <a:ext uri="{FF2B5EF4-FFF2-40B4-BE49-F238E27FC236}">
                <a16:creationId xmlns:a16="http://schemas.microsoft.com/office/drawing/2014/main" id="{30057956-09CF-00F4-C197-155B0998E7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b-NO"/>
          </a:p>
        </p:txBody>
      </p:sp>
      <p:sp>
        <p:nvSpPr>
          <p:cNvPr id="6" name="Plassholder for lysbildenummer 5">
            <a:extLst>
              <a:ext uri="{FF2B5EF4-FFF2-40B4-BE49-F238E27FC236}">
                <a16:creationId xmlns:a16="http://schemas.microsoft.com/office/drawing/2014/main" id="{F3FF878E-7F21-712C-EC3A-70F04C9EA7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D0DDCEC-E290-4578-B928-7A918FAF61FF}" type="slidenum">
              <a:rPr lang="nb-NO" smtClean="0"/>
              <a:t>‹#›</a:t>
            </a:fld>
            <a:endParaRPr lang="nb-NO"/>
          </a:p>
        </p:txBody>
      </p:sp>
    </p:spTree>
    <p:extLst>
      <p:ext uri="{BB962C8B-B14F-4D97-AF65-F5344CB8AC3E}">
        <p14:creationId xmlns:p14="http://schemas.microsoft.com/office/powerpoint/2010/main" val="4270758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 name="Bilde 19">
            <a:extLst>
              <a:ext uri="{FF2B5EF4-FFF2-40B4-BE49-F238E27FC236}">
                <a16:creationId xmlns:a16="http://schemas.microsoft.com/office/drawing/2014/main" id="{16CCFBAA-53A9-FF4E-31B5-E866EA29A7C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flipH="1">
            <a:off x="8604537" y="254508"/>
            <a:ext cx="3362361" cy="2396012"/>
          </a:xfrm>
          <a:prstGeom prst="rect">
            <a:avLst/>
          </a:prstGeom>
        </p:spPr>
      </p:pic>
      <p:sp>
        <p:nvSpPr>
          <p:cNvPr id="2" name="Tittel 1">
            <a:extLst>
              <a:ext uri="{FF2B5EF4-FFF2-40B4-BE49-F238E27FC236}">
                <a16:creationId xmlns:a16="http://schemas.microsoft.com/office/drawing/2014/main" id="{54A82708-BA07-0AE7-199B-0DAC13D29490}"/>
              </a:ext>
            </a:extLst>
          </p:cNvPr>
          <p:cNvSpPr>
            <a:spLocks noGrp="1"/>
          </p:cNvSpPr>
          <p:nvPr>
            <p:ph type="ctrTitle"/>
          </p:nvPr>
        </p:nvSpPr>
        <p:spPr>
          <a:xfrm>
            <a:off x="1803204" y="1452514"/>
            <a:ext cx="5517822" cy="457688"/>
          </a:xfrm>
        </p:spPr>
        <p:txBody>
          <a:bodyPr>
            <a:noAutofit/>
          </a:bodyPr>
          <a:lstStyle/>
          <a:p>
            <a:pPr algn="l"/>
            <a:r>
              <a:rPr lang="nb-NO" sz="2000" dirty="0">
                <a:solidFill>
                  <a:srgbClr val="FFFFFF"/>
                </a:solidFill>
                <a:latin typeface="+mn-lt"/>
              </a:rPr>
              <a:t>Overordnet tema for perioden: april-juni</a:t>
            </a:r>
            <a:br>
              <a:rPr lang="nb-NO" sz="2000" dirty="0">
                <a:solidFill>
                  <a:srgbClr val="FFFFFF"/>
                </a:solidFill>
                <a:latin typeface="+mn-lt"/>
              </a:rPr>
            </a:br>
            <a:r>
              <a:rPr lang="nb-NO" sz="2000" dirty="0">
                <a:solidFill>
                  <a:srgbClr val="FFFFFF"/>
                </a:solidFill>
                <a:latin typeface="+mn-lt"/>
              </a:rPr>
              <a:t>	    LEK og LÆREGLEDE</a:t>
            </a:r>
          </a:p>
        </p:txBody>
      </p:sp>
      <p:sp>
        <p:nvSpPr>
          <p:cNvPr id="3" name="Undertittel 2">
            <a:extLst>
              <a:ext uri="{FF2B5EF4-FFF2-40B4-BE49-F238E27FC236}">
                <a16:creationId xmlns:a16="http://schemas.microsoft.com/office/drawing/2014/main" id="{C9DA7E71-197A-9B63-1AB9-4544810D417A}"/>
              </a:ext>
            </a:extLst>
          </p:cNvPr>
          <p:cNvSpPr>
            <a:spLocks noGrp="1"/>
          </p:cNvSpPr>
          <p:nvPr>
            <p:ph type="subTitle" idx="1"/>
          </p:nvPr>
        </p:nvSpPr>
        <p:spPr>
          <a:xfrm>
            <a:off x="1599234" y="4591451"/>
            <a:ext cx="9793446" cy="2315308"/>
          </a:xfrm>
        </p:spPr>
        <p:txBody>
          <a:bodyPr>
            <a:normAutofit/>
          </a:bodyPr>
          <a:lstStyle/>
          <a:p>
            <a:pPr algn="l"/>
            <a:r>
              <a:rPr lang="nb-NO" b="1" dirty="0">
                <a:solidFill>
                  <a:schemeClr val="bg1"/>
                </a:solidFill>
              </a:rPr>
              <a:t>Evaluering av april:</a:t>
            </a:r>
          </a:p>
          <a:p>
            <a:pPr algn="l"/>
            <a:r>
              <a:rPr lang="nb-NO" sz="2000" b="1" dirty="0">
                <a:solidFill>
                  <a:schemeClr val="bg1"/>
                </a:solidFill>
              </a:rPr>
              <a:t>Mai måned har vært fantastisk med turer i nærområdet og en dypere opplevelse av naturen. Barna har engasjert seg i planting av frø i selvdekorerte «troll potter», noe som har fremmet kreativitet og gitt dem innsikt i planters vekstprosess. Dette har styrket vår tilknytning til nærområdet og naturen, og vi gleder oss til flere slike aktiviteter.</a:t>
            </a:r>
          </a:p>
        </p:txBody>
      </p:sp>
      <p:sp>
        <p:nvSpPr>
          <p:cNvPr id="6" name="Rektangel: avrundede hjørner 5">
            <a:extLst>
              <a:ext uri="{FF2B5EF4-FFF2-40B4-BE49-F238E27FC236}">
                <a16:creationId xmlns:a16="http://schemas.microsoft.com/office/drawing/2014/main" id="{BE199A6C-9E88-FE82-70F9-A5F36D7D9303}"/>
              </a:ext>
            </a:extLst>
          </p:cNvPr>
          <p:cNvSpPr/>
          <p:nvPr/>
        </p:nvSpPr>
        <p:spPr>
          <a:xfrm>
            <a:off x="1599234" y="1994696"/>
            <a:ext cx="2192693" cy="25741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nb-NO"/>
          </a:p>
        </p:txBody>
      </p:sp>
      <p:sp>
        <p:nvSpPr>
          <p:cNvPr id="7" name="TekstSylinder 6">
            <a:extLst>
              <a:ext uri="{FF2B5EF4-FFF2-40B4-BE49-F238E27FC236}">
                <a16:creationId xmlns:a16="http://schemas.microsoft.com/office/drawing/2014/main" id="{642B0981-E79F-DDCF-A8B1-3A044CE14057}"/>
              </a:ext>
            </a:extLst>
          </p:cNvPr>
          <p:cNvSpPr txBox="1"/>
          <p:nvPr/>
        </p:nvSpPr>
        <p:spPr>
          <a:xfrm>
            <a:off x="1677450" y="2050680"/>
            <a:ext cx="1992442" cy="2677656"/>
          </a:xfrm>
          <a:prstGeom prst="rect">
            <a:avLst/>
          </a:prstGeom>
          <a:noFill/>
        </p:spPr>
        <p:txBody>
          <a:bodyPr wrap="square" rtlCol="0">
            <a:spAutoFit/>
          </a:bodyPr>
          <a:lstStyle/>
          <a:p>
            <a:r>
              <a:rPr lang="nb-NO" sz="1400" dirty="0"/>
              <a:t>Hovedmål:</a:t>
            </a:r>
          </a:p>
          <a:p>
            <a:r>
              <a:rPr lang="nb-NO" sz="1400" dirty="0"/>
              <a:t>Leken har en egenverdi som skal anerkjennes og har en sentral plass i hverdagen. Vennskapsbånd og relasjoner knyttes gjennom lek som igjen gir grunnlaget for trivsel og meningsskaping i barnehagen (Årsplan s. 6)</a:t>
            </a:r>
          </a:p>
        </p:txBody>
      </p:sp>
      <p:sp>
        <p:nvSpPr>
          <p:cNvPr id="11" name="Rektangel: avrundede hjørner 10">
            <a:extLst>
              <a:ext uri="{FF2B5EF4-FFF2-40B4-BE49-F238E27FC236}">
                <a16:creationId xmlns:a16="http://schemas.microsoft.com/office/drawing/2014/main" id="{7412379B-9561-6B6F-BB8A-99E9A6DE3CFC}"/>
              </a:ext>
            </a:extLst>
          </p:cNvPr>
          <p:cNvSpPr/>
          <p:nvPr/>
        </p:nvSpPr>
        <p:spPr>
          <a:xfrm>
            <a:off x="6357308" y="2007720"/>
            <a:ext cx="3362361" cy="25611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nb-NO" sz="1400" dirty="0"/>
              <a:t>Sosiale mål: </a:t>
            </a:r>
          </a:p>
          <a:p>
            <a:r>
              <a:rPr lang="nb-NO" sz="1400" dirty="0"/>
              <a:t>De ansatte i barnehagen skal legge til rette for at barna skal få leke i små grupper hvor de får mulighet til å bygge sterke bånd til andre og bygge sosial kapital. Vi vil bruke smågrupper for at det enkelt barn skal bli sett og hørt. (Handlingsplan for et trygt og godt psykososial barnehagemiljø i Våland-barnehagene s. 7)</a:t>
            </a:r>
          </a:p>
        </p:txBody>
      </p:sp>
      <p:sp>
        <p:nvSpPr>
          <p:cNvPr id="21" name="TekstSylinder 20">
            <a:extLst>
              <a:ext uri="{FF2B5EF4-FFF2-40B4-BE49-F238E27FC236}">
                <a16:creationId xmlns:a16="http://schemas.microsoft.com/office/drawing/2014/main" id="{8E19689D-C6AD-70E6-93D6-0FE49A0E1622}"/>
              </a:ext>
            </a:extLst>
          </p:cNvPr>
          <p:cNvSpPr txBox="1"/>
          <p:nvPr/>
        </p:nvSpPr>
        <p:spPr>
          <a:xfrm>
            <a:off x="1736334" y="681890"/>
            <a:ext cx="5952089" cy="584775"/>
          </a:xfrm>
          <a:prstGeom prst="rect">
            <a:avLst/>
          </a:prstGeom>
          <a:noFill/>
        </p:spPr>
        <p:txBody>
          <a:bodyPr wrap="square" rtlCol="0">
            <a:spAutoFit/>
          </a:bodyPr>
          <a:lstStyle/>
          <a:p>
            <a:r>
              <a:rPr lang="nb-NO" sz="3200" dirty="0">
                <a:solidFill>
                  <a:schemeClr val="bg1"/>
                </a:solidFill>
              </a:rPr>
              <a:t>Månedsbrev for mai, Blåklokke</a:t>
            </a:r>
          </a:p>
        </p:txBody>
      </p:sp>
      <p:sp>
        <p:nvSpPr>
          <p:cNvPr id="4" name="Rektangel: avrundede hjørner 3">
            <a:extLst>
              <a:ext uri="{FF2B5EF4-FFF2-40B4-BE49-F238E27FC236}">
                <a16:creationId xmlns:a16="http://schemas.microsoft.com/office/drawing/2014/main" id="{29AD78AF-E641-91D5-0014-CD922476A2B2}"/>
              </a:ext>
            </a:extLst>
          </p:cNvPr>
          <p:cNvSpPr/>
          <p:nvPr/>
        </p:nvSpPr>
        <p:spPr>
          <a:xfrm>
            <a:off x="3917253" y="2007720"/>
            <a:ext cx="2318020" cy="25611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nb-NO" sz="1400" dirty="0"/>
              <a:t>Del mål:</a:t>
            </a:r>
          </a:p>
          <a:p>
            <a:r>
              <a:rPr lang="nb-NO" sz="1400" dirty="0"/>
              <a:t>Personalet skal fremme et inkluderende miljø der alle barn kan delta i og berike leken på barns premisser. Personalet må være tilstede og veilede barna hvis leken medfører uheldige samspillsmønstre (Årsplan s. 6)</a:t>
            </a:r>
          </a:p>
        </p:txBody>
      </p:sp>
    </p:spTree>
    <p:extLst>
      <p:ext uri="{BB962C8B-B14F-4D97-AF65-F5344CB8AC3E}">
        <p14:creationId xmlns:p14="http://schemas.microsoft.com/office/powerpoint/2010/main" val="3946839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Bilde 7" descr="Et bilde som inneholder flagg, Amerikansk flagg, Flaggdag (USA), Karminrød&#10;&#10;Automatisk generert beskrivelse">
            <a:extLst>
              <a:ext uri="{FF2B5EF4-FFF2-40B4-BE49-F238E27FC236}">
                <a16:creationId xmlns:a16="http://schemas.microsoft.com/office/drawing/2014/main" id="{8E44F709-B9CA-F9FE-E7C4-27829D9AEA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4761" y="4559241"/>
            <a:ext cx="3947239" cy="2298759"/>
          </a:xfrm>
          <a:prstGeom prst="rect">
            <a:avLst/>
          </a:prstGeom>
        </p:spPr>
      </p:pic>
      <p:sp>
        <p:nvSpPr>
          <p:cNvPr id="2" name="Tittel 1">
            <a:extLst>
              <a:ext uri="{FF2B5EF4-FFF2-40B4-BE49-F238E27FC236}">
                <a16:creationId xmlns:a16="http://schemas.microsoft.com/office/drawing/2014/main" id="{0F9F5539-8743-718A-C4EB-DA865C333DD8}"/>
              </a:ext>
            </a:extLst>
          </p:cNvPr>
          <p:cNvSpPr>
            <a:spLocks noGrp="1"/>
          </p:cNvSpPr>
          <p:nvPr>
            <p:ph type="title"/>
          </p:nvPr>
        </p:nvSpPr>
        <p:spPr>
          <a:xfrm>
            <a:off x="1301261" y="590062"/>
            <a:ext cx="6620427" cy="1033465"/>
          </a:xfrm>
        </p:spPr>
        <p:txBody>
          <a:bodyPr vert="horz" lIns="91440" tIns="45720" rIns="91440" bIns="45720" rtlCol="0" anchor="b">
            <a:normAutofit/>
          </a:bodyPr>
          <a:lstStyle/>
          <a:p>
            <a:br>
              <a:rPr lang="en-US" sz="2800" kern="1200" dirty="0">
                <a:solidFill>
                  <a:srgbClr val="FFFFFF"/>
                </a:solidFill>
                <a:latin typeface="+mj-lt"/>
                <a:ea typeface="+mj-ea"/>
                <a:cs typeface="+mj-cs"/>
              </a:rPr>
            </a:br>
            <a:endParaRPr lang="en-US" sz="2800" kern="1200" dirty="0">
              <a:solidFill>
                <a:srgbClr val="FFFFFF"/>
              </a:solidFill>
              <a:latin typeface="+mj-lt"/>
              <a:ea typeface="+mj-ea"/>
              <a:cs typeface="+mj-cs"/>
            </a:endParaRPr>
          </a:p>
        </p:txBody>
      </p:sp>
      <p:sp>
        <p:nvSpPr>
          <p:cNvPr id="6" name="TekstSylinder 5">
            <a:extLst>
              <a:ext uri="{FF2B5EF4-FFF2-40B4-BE49-F238E27FC236}">
                <a16:creationId xmlns:a16="http://schemas.microsoft.com/office/drawing/2014/main" id="{3DCF14FD-B911-5084-F3E0-766476B616DF}"/>
              </a:ext>
            </a:extLst>
          </p:cNvPr>
          <p:cNvSpPr txBox="1"/>
          <p:nvPr/>
        </p:nvSpPr>
        <p:spPr>
          <a:xfrm>
            <a:off x="1502230" y="1957769"/>
            <a:ext cx="903188" cy="1033465"/>
          </a:xfrm>
          <a:prstGeom prst="rect">
            <a:avLst/>
          </a:prstGeom>
          <a:noFill/>
        </p:spPr>
        <p:txBody>
          <a:bodyPr wrap="square" rtlCol="0">
            <a:spAutoFit/>
          </a:bodyPr>
          <a:lstStyle/>
          <a:p>
            <a:endParaRPr lang="nb-NO" dirty="0"/>
          </a:p>
        </p:txBody>
      </p:sp>
      <p:sp>
        <p:nvSpPr>
          <p:cNvPr id="4" name="TekstSylinder 3">
            <a:extLst>
              <a:ext uri="{FF2B5EF4-FFF2-40B4-BE49-F238E27FC236}">
                <a16:creationId xmlns:a16="http://schemas.microsoft.com/office/drawing/2014/main" id="{D0962A87-70FB-B8CB-D33C-CB81FFBAB9F4}"/>
              </a:ext>
            </a:extLst>
          </p:cNvPr>
          <p:cNvSpPr txBox="1"/>
          <p:nvPr/>
        </p:nvSpPr>
        <p:spPr>
          <a:xfrm>
            <a:off x="680519" y="1028849"/>
            <a:ext cx="6943500" cy="3493264"/>
          </a:xfrm>
          <a:prstGeom prst="rect">
            <a:avLst/>
          </a:prstGeom>
          <a:noFill/>
        </p:spPr>
        <p:txBody>
          <a:bodyPr wrap="square" rtlCol="0">
            <a:spAutoFit/>
          </a:bodyPr>
          <a:lstStyle/>
          <a:p>
            <a:r>
              <a:rPr lang="nb-NO" sz="2400" b="1" dirty="0">
                <a:solidFill>
                  <a:schemeClr val="bg1"/>
                </a:solidFill>
              </a:rPr>
              <a:t>Måneden som kommer:</a:t>
            </a:r>
          </a:p>
          <a:p>
            <a:pPr algn="l"/>
            <a:br>
              <a:rPr lang="nb-NO" sz="1700" dirty="0">
                <a:solidFill>
                  <a:schemeClr val="bg1"/>
                </a:solidFill>
              </a:rPr>
            </a:br>
            <a:r>
              <a:rPr lang="nb-NO" sz="2000" dirty="0">
                <a:solidFill>
                  <a:schemeClr val="bg1"/>
                </a:solidFill>
              </a:rPr>
              <a:t>I mai fortsetter vi med å tilbringe mye tid ute, både i barnehagens uteområde og i nærmiljøet, med de fine skogene, parkene og lekeplassene. Naturen fremmer lek og samarbeid, felles utforskning på en annen måte enn på de kjente uteområdene i barnehagen.</a:t>
            </a:r>
          </a:p>
          <a:p>
            <a:pPr algn="l"/>
            <a:r>
              <a:rPr lang="nb-NO" sz="2000" dirty="0">
                <a:solidFill>
                  <a:schemeClr val="bg1"/>
                </a:solidFill>
              </a:rPr>
              <a:t>Månedens andre store tema er Norges nasjonal dag. Som en viktig del av den norske kulturen vil vi lære om hvorfor og hvordan vi feirer 17. mai. Barnehagen markerer 17. mai den 16. mai, og toget skal gå rundt klokken 09:30.</a:t>
            </a:r>
          </a:p>
        </p:txBody>
      </p:sp>
      <p:sp>
        <p:nvSpPr>
          <p:cNvPr id="9" name="TekstSylinder 8">
            <a:extLst>
              <a:ext uri="{FF2B5EF4-FFF2-40B4-BE49-F238E27FC236}">
                <a16:creationId xmlns:a16="http://schemas.microsoft.com/office/drawing/2014/main" id="{412FD1E4-8DAE-11D9-53B5-2A1E782B1F2F}"/>
              </a:ext>
            </a:extLst>
          </p:cNvPr>
          <p:cNvSpPr txBox="1"/>
          <p:nvPr/>
        </p:nvSpPr>
        <p:spPr>
          <a:xfrm>
            <a:off x="-795810" y="4025029"/>
            <a:ext cx="2952658" cy="369332"/>
          </a:xfrm>
          <a:prstGeom prst="rect">
            <a:avLst/>
          </a:prstGeom>
          <a:noFill/>
        </p:spPr>
        <p:txBody>
          <a:bodyPr wrap="square" rtlCol="0">
            <a:spAutoFit/>
          </a:bodyPr>
          <a:lstStyle/>
          <a:p>
            <a:r>
              <a:rPr lang="nb-NO" dirty="0">
                <a:solidFill>
                  <a:schemeClr val="bg1"/>
                </a:solidFill>
              </a:rPr>
              <a:t>	</a:t>
            </a:r>
          </a:p>
        </p:txBody>
      </p:sp>
      <p:sp>
        <p:nvSpPr>
          <p:cNvPr id="3" name="TekstSylinder 2">
            <a:extLst>
              <a:ext uri="{FF2B5EF4-FFF2-40B4-BE49-F238E27FC236}">
                <a16:creationId xmlns:a16="http://schemas.microsoft.com/office/drawing/2014/main" id="{34F0CB38-1659-795D-0547-9AD6069A12C5}"/>
              </a:ext>
            </a:extLst>
          </p:cNvPr>
          <p:cNvSpPr txBox="1"/>
          <p:nvPr/>
        </p:nvSpPr>
        <p:spPr>
          <a:xfrm>
            <a:off x="8244761" y="504263"/>
            <a:ext cx="3281971" cy="5447645"/>
          </a:xfrm>
          <a:prstGeom prst="rect">
            <a:avLst/>
          </a:prstGeom>
          <a:noFill/>
        </p:spPr>
        <p:txBody>
          <a:bodyPr wrap="square" rtlCol="0">
            <a:spAutoFit/>
          </a:bodyPr>
          <a:lstStyle/>
          <a:p>
            <a:r>
              <a:rPr lang="nb-NO" sz="2400" dirty="0"/>
              <a:t>Viktige datoer:</a:t>
            </a:r>
            <a:br>
              <a:rPr lang="nb-NO" sz="2400" dirty="0"/>
            </a:br>
            <a:r>
              <a:rPr lang="nb-NO" sz="2400" dirty="0"/>
              <a:t>Røde dager, </a:t>
            </a:r>
            <a:r>
              <a:rPr lang="nb-NO" sz="2400" dirty="0" err="1"/>
              <a:t>bhg</a:t>
            </a:r>
            <a:r>
              <a:rPr lang="nb-NO" sz="2400" dirty="0"/>
              <a:t> stengt: 1, 9, 17, 20. mai</a:t>
            </a:r>
          </a:p>
          <a:p>
            <a:endParaRPr lang="nb-NO" sz="2400" dirty="0"/>
          </a:p>
          <a:p>
            <a:r>
              <a:rPr lang="nb-NO" sz="2400" dirty="0"/>
              <a:t>Vårdugnad: 7. mai</a:t>
            </a:r>
            <a:br>
              <a:rPr lang="nb-NO" sz="2400" dirty="0"/>
            </a:br>
            <a:endParaRPr lang="nb-NO" sz="2400" dirty="0"/>
          </a:p>
          <a:p>
            <a:r>
              <a:rPr lang="nb-NO" sz="2400" dirty="0"/>
              <a:t>Mai 17. markering: 16. mai. Tog - </a:t>
            </a:r>
            <a:r>
              <a:rPr lang="nb-NO" sz="2400" dirty="0" err="1"/>
              <a:t>kl</a:t>
            </a:r>
            <a:r>
              <a:rPr lang="nb-NO" sz="2400" dirty="0"/>
              <a:t> 09:30</a:t>
            </a:r>
          </a:p>
          <a:p>
            <a:r>
              <a:rPr lang="nb-NO" sz="2400" dirty="0"/>
              <a:t>  </a:t>
            </a:r>
          </a:p>
          <a:p>
            <a:r>
              <a:rPr lang="nb-NO" sz="2400" dirty="0"/>
              <a:t> 15. mai – Daniel på skole</a:t>
            </a:r>
          </a:p>
          <a:p>
            <a:br>
              <a:rPr lang="nb-NO" sz="2400" dirty="0"/>
            </a:br>
            <a:br>
              <a:rPr lang="nb-NO" sz="2400" dirty="0"/>
            </a:br>
            <a:endParaRPr lang="nb-NO" dirty="0"/>
          </a:p>
          <a:p>
            <a:endParaRPr lang="nb-NO" dirty="0"/>
          </a:p>
        </p:txBody>
      </p:sp>
    </p:spTree>
    <p:extLst>
      <p:ext uri="{BB962C8B-B14F-4D97-AF65-F5344CB8AC3E}">
        <p14:creationId xmlns:p14="http://schemas.microsoft.com/office/powerpoint/2010/main" val="168602467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6A944E8AD810F4E9E1453F57A1FEC99" ma:contentTypeVersion="14" ma:contentTypeDescription="Opprett et nytt dokument." ma:contentTypeScope="" ma:versionID="08ea1ff89e666b095e865d6670ccf623">
  <xsd:schema xmlns:xsd="http://www.w3.org/2001/XMLSchema" xmlns:xs="http://www.w3.org/2001/XMLSchema" xmlns:p="http://schemas.microsoft.com/office/2006/metadata/properties" xmlns:ns3="33ef824c-659a-483a-94be-eeac8396a9f3" xmlns:ns4="708d465e-03de-4f68-a2a7-255d4a13184a" targetNamespace="http://schemas.microsoft.com/office/2006/metadata/properties" ma:root="true" ma:fieldsID="dbc89ce5337dbb0d44c6cefe1a6dfa29" ns3:_="" ns4:_="">
    <xsd:import namespace="33ef824c-659a-483a-94be-eeac8396a9f3"/>
    <xsd:import namespace="708d465e-03de-4f68-a2a7-255d4a13184a"/>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element ref="ns4:SharedWithUsers" minOccurs="0"/>
                <xsd:element ref="ns4:SharedWithDetails" minOccurs="0"/>
                <xsd:element ref="ns4:SharingHintHash" minOccurs="0"/>
                <xsd:element ref="ns3:MediaServiceSearchProperties" minOccurs="0"/>
                <xsd:element ref="ns3:MediaServiceDateTaken" minOccurs="0"/>
                <xsd:element ref="ns3:MediaServiceGenerationTime" minOccurs="0"/>
                <xsd:element ref="ns3:MediaServiceEventHashCode" minOccurs="0"/>
                <xsd:element ref="ns3:MediaServiceSystemTags"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ef824c-659a-483a-94be-eeac8396a9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ystemTags" ma:index="19" nillable="true" ma:displayName="MediaServiceSystemTags" ma:hidden="true" ma:internalName="MediaServiceSystemTags" ma:readOnly="true">
      <xsd:simpleType>
        <xsd:restriction base="dms:Note"/>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08d465e-03de-4f68-a2a7-255d4a13184a"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ingsdetaljer" ma:internalName="SharedWithDetails" ma:readOnly="true">
      <xsd:simpleType>
        <xsd:restriction base="dms:Note">
          <xsd:maxLength value="255"/>
        </xsd:restriction>
      </xsd:simpleType>
    </xsd:element>
    <xsd:element name="SharingHintHash" ma:index="14" nillable="true" ma:displayName="Hash for deling av tip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33ef824c-659a-483a-94be-eeac8396a9f3" xsi:nil="true"/>
  </documentManagement>
</p:properties>
</file>

<file path=customXml/itemProps1.xml><?xml version="1.0" encoding="utf-8"?>
<ds:datastoreItem xmlns:ds="http://schemas.openxmlformats.org/officeDocument/2006/customXml" ds:itemID="{742F18FF-61E0-4A92-AA8C-1D4EDAFA23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3ef824c-659a-483a-94be-eeac8396a9f3"/>
    <ds:schemaRef ds:uri="708d465e-03de-4f68-a2a7-255d4a1318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283F7FD-1567-4667-A819-149158D03104}">
  <ds:schemaRefs>
    <ds:schemaRef ds:uri="http://schemas.microsoft.com/sharepoint/v3/contenttype/forms"/>
  </ds:schemaRefs>
</ds:datastoreItem>
</file>

<file path=customXml/itemProps3.xml><?xml version="1.0" encoding="utf-8"?>
<ds:datastoreItem xmlns:ds="http://schemas.openxmlformats.org/officeDocument/2006/customXml" ds:itemID="{E08E806F-D604-4024-8C47-E9FCA01DC860}">
  <ds:schemaRefs>
    <ds:schemaRef ds:uri="708d465e-03de-4f68-a2a7-255d4a13184a"/>
    <ds:schemaRef ds:uri="http://schemas.microsoft.com/office/2006/documentManagement/types"/>
    <ds:schemaRef ds:uri="http://purl.org/dc/terms/"/>
    <ds:schemaRef ds:uri="http://schemas.microsoft.com/office/2006/metadata/properties"/>
    <ds:schemaRef ds:uri="http://purl.org/dc/elements/1.1/"/>
    <ds:schemaRef ds:uri="http://www.w3.org/XML/1998/namespace"/>
    <ds:schemaRef ds:uri="http://purl.org/dc/dcmitype/"/>
    <ds:schemaRef ds:uri="http://schemas.microsoft.com/office/infopath/2007/PartnerControls"/>
    <ds:schemaRef ds:uri="http://schemas.openxmlformats.org/package/2006/metadata/core-properties"/>
    <ds:schemaRef ds:uri="33ef824c-659a-483a-94be-eeac8396a9f3"/>
  </ds:schemaRefs>
</ds:datastoreItem>
</file>

<file path=docProps/app.xml><?xml version="1.0" encoding="utf-8"?>
<Properties xmlns="http://schemas.openxmlformats.org/officeDocument/2006/extended-properties" xmlns:vt="http://schemas.openxmlformats.org/officeDocument/2006/docPropsVTypes">
  <Template/>
  <TotalTime>8896</TotalTime>
  <Words>380</Words>
  <Application>Microsoft Office PowerPoint</Application>
  <PresentationFormat>Widescreen</PresentationFormat>
  <Paragraphs>22</Paragraphs>
  <Slides>2</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2</vt:i4>
      </vt:variant>
    </vt:vector>
  </HeadingPairs>
  <TitlesOfParts>
    <vt:vector size="6" baseType="lpstr">
      <vt:lpstr>Aptos</vt:lpstr>
      <vt:lpstr>Aptos Display</vt:lpstr>
      <vt:lpstr>Arial</vt:lpstr>
      <vt:lpstr>Office-tema</vt:lpstr>
      <vt:lpstr>Overordnet tema for perioden: april-juni      LEK og LÆREGLEDE</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Overordnet tema for perioden: November - Januar</dc:title>
  <dc:creator>Marianne Refsland Maribu</dc:creator>
  <cp:lastModifiedBy>Daniel Csaba Deli</cp:lastModifiedBy>
  <cp:revision>10</cp:revision>
  <dcterms:created xsi:type="dcterms:W3CDTF">2023-11-29T18:56:16Z</dcterms:created>
  <dcterms:modified xsi:type="dcterms:W3CDTF">2024-05-06T12:17:24Z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0x01010076A944E8AD810F4E9E1453F57A1FEC99</vt:lpwstr>
  </property>
</Properties>
</file>