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8F8F"/>
    <a:srgbClr val="996633"/>
    <a:srgbClr val="FF0000"/>
    <a:srgbClr val="E20000"/>
    <a:srgbClr val="FFADAD"/>
    <a:srgbClr val="FEBEBE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ys stil 3 – uthev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ys stil 2 – uthevin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 stil 3 – uthev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80" d="100"/>
          <a:sy n="80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FD99-8639-4D04-9EE2-E301C3606A52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0DC95-DB7E-4162-A37E-C275B3874E5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467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0DC95-DB7E-4162-A37E-C275B3874E5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45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7A6C1F-0D0A-438A-9536-3FD4963AD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14DD9A3-007C-47CD-851B-EC5DD33D7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B9A4BD-6909-495A-A5F7-F2F3319A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890416-88DD-486B-A49D-0B35593D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7E264B-2E7F-4F20-BB58-2E68DE35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80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44D6E3-2367-4EFF-8CE5-C47E352B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505A3B-0462-42E9-AF07-AC063CB9D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1A9BB-2882-432E-8C11-C769A9FF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AA7F65-B33D-47D7-B143-077A439C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F5A803-50A9-4796-8293-94E309A8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02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08340CE-AA6C-4D15-B4D5-77B33378F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83CDF5-A881-4597-9149-C07681402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8177BB-59AE-4409-94F8-05B49ADB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CAD86B-6EBB-42E7-AB0B-773237C2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63ABA6-4086-4327-B6A4-D233EC01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95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D2E441-F34E-469D-A660-BF7B16EA1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4F3CF8-DC56-4582-A8BD-10A02CD67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A01416-3CCE-4F06-85EB-A7E053C9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BE2B0B-B520-4EEC-A1AB-069820DB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C056BE-E9C8-4B50-95F2-7BE1BD6D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34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4594B0-8C9D-4AF1-BE90-57654836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77E98C-8457-4563-AEC5-3B2FFA293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A7D951-10F0-48FC-A51C-2ED1C716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5B7C8D-11D9-414C-8152-49D29048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12B747-98E3-4827-9770-BE8CC2E0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054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5CE0F1-27B1-4C13-8E06-6F38BA51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55CC95-B07E-4325-86BD-6ECC08366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940D4B-606E-4E0F-957F-CFA021D9C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9AA09C1-880B-433E-A907-46D8A742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5161C5-E059-4264-98D8-E8889E92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5447F5-F389-4560-A696-E964D39D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93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F952E3-C717-4738-91E1-40183851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BE95B7-8720-441B-8C9C-445FAF28F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D6BCABF-632E-412E-93CE-B5EAECC16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52DB056-D800-454A-A181-B5FC0EA06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2261F16-A905-48A4-8B74-EE067E77D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A5612EE-3AC4-45C0-A1F2-67BF2BFC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40BF5A0-291B-4EF8-9A01-CE4C555D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7146CEF-102B-4E08-AB40-A571DC741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87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06C2C2-28A0-433F-8FFF-EC338920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CB4795E-9C2D-452C-9AEA-91618197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D7B98B7-DE20-4C4B-A74D-9DE87380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3CBC086-0EAD-413A-BF96-846CA3CF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64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856BBEC-2B08-4382-976E-DAB3F974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DDE016-C116-4047-A181-C4CBDDBD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2C0BFA2-0024-4E61-B6BD-E58CBE6F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578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7A5FFA-3AFF-488D-A0F6-1564C196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312189-128D-4A51-BEB9-EF145DF5D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2D860A0-5596-41DC-A49E-C68114388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26CAFC-6AD6-4567-82A7-5FA18873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650889-4415-4171-A367-04AC06CE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326F2E-F509-4EC9-AE33-0639CF46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2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AB690B-E6A8-4DD1-A400-3AC94A5A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CBBAC93-AE16-4D8C-BF01-45F7DD321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D797C42-C94D-4C17-B837-101AB58F8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20DB25-4046-4375-B414-15526277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3B55EF-6AC1-4972-82C2-31C479DD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576096-EEE3-4D9B-8F70-6F2B4EE6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92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332A949-AB8C-4C1F-B815-D94842D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DFFFF6-855F-4843-BE98-6C2291807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17EBB3-213C-473C-88CA-6D7AD8ED8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E8267-5740-4CCC-B00A-0759808B315A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86C483-5D49-4F41-8007-C4020F7D4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BCB401-00D8-4381-9167-54D245CB0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65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svg"/><Relationship Id="rId42" Type="http://schemas.openxmlformats.org/officeDocument/2006/relationships/image" Target="../media/image40.svg"/><Relationship Id="rId47" Type="http://schemas.openxmlformats.org/officeDocument/2006/relationships/image" Target="../media/image45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32" Type="http://schemas.openxmlformats.org/officeDocument/2006/relationships/image" Target="../media/image30.svg"/><Relationship Id="rId37" Type="http://schemas.openxmlformats.org/officeDocument/2006/relationships/image" Target="../media/image35.png"/><Relationship Id="rId40" Type="http://schemas.openxmlformats.org/officeDocument/2006/relationships/image" Target="../media/image38.svg"/><Relationship Id="rId45" Type="http://schemas.openxmlformats.org/officeDocument/2006/relationships/image" Target="../media/image43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svg"/><Relationship Id="rId36" Type="http://schemas.openxmlformats.org/officeDocument/2006/relationships/image" Target="../media/image34.sv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25.png"/><Relationship Id="rId30" Type="http://schemas.openxmlformats.org/officeDocument/2006/relationships/image" Target="../media/image28.sv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svg"/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svg"/><Relationship Id="rId46" Type="http://schemas.openxmlformats.org/officeDocument/2006/relationships/image" Target="../media/image44.svg"/><Relationship Id="rId20" Type="http://schemas.openxmlformats.org/officeDocument/2006/relationships/image" Target="../media/image18.svg"/><Relationship Id="rId4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8E54AB2-A99F-E314-264C-91028B908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5012806"/>
              </p:ext>
            </p:extLst>
          </p:nvPr>
        </p:nvGraphicFramePr>
        <p:xfrm>
          <a:off x="753737" y="636871"/>
          <a:ext cx="10684522" cy="615404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47745">
                  <a:extLst>
                    <a:ext uri="{9D8B030D-6E8A-4147-A177-3AD203B41FA5}">
                      <a16:colId xmlns:a16="http://schemas.microsoft.com/office/drawing/2014/main" val="2578410635"/>
                    </a:ext>
                  </a:extLst>
                </a:gridCol>
                <a:gridCol w="1932464">
                  <a:extLst>
                    <a:ext uri="{9D8B030D-6E8A-4147-A177-3AD203B41FA5}">
                      <a16:colId xmlns:a16="http://schemas.microsoft.com/office/drawing/2014/main" val="20725468"/>
                    </a:ext>
                  </a:extLst>
                </a:gridCol>
                <a:gridCol w="1919045">
                  <a:extLst>
                    <a:ext uri="{9D8B030D-6E8A-4147-A177-3AD203B41FA5}">
                      <a16:colId xmlns:a16="http://schemas.microsoft.com/office/drawing/2014/main" val="1094566439"/>
                    </a:ext>
                  </a:extLst>
                </a:gridCol>
                <a:gridCol w="2033292">
                  <a:extLst>
                    <a:ext uri="{9D8B030D-6E8A-4147-A177-3AD203B41FA5}">
                      <a16:colId xmlns:a16="http://schemas.microsoft.com/office/drawing/2014/main" val="2734119357"/>
                    </a:ext>
                  </a:extLst>
                </a:gridCol>
                <a:gridCol w="2138749">
                  <a:extLst>
                    <a:ext uri="{9D8B030D-6E8A-4147-A177-3AD203B41FA5}">
                      <a16:colId xmlns:a16="http://schemas.microsoft.com/office/drawing/2014/main" val="1246388939"/>
                    </a:ext>
                  </a:extLst>
                </a:gridCol>
                <a:gridCol w="2213227">
                  <a:extLst>
                    <a:ext uri="{9D8B030D-6E8A-4147-A177-3AD203B41FA5}">
                      <a16:colId xmlns:a16="http://schemas.microsoft.com/office/drawing/2014/main" val="3837065185"/>
                    </a:ext>
                  </a:extLst>
                </a:gridCol>
              </a:tblGrid>
              <a:tr h="240291">
                <a:tc>
                  <a:txBody>
                    <a:bodyPr/>
                    <a:lstStyle/>
                    <a:p>
                      <a:r>
                        <a:rPr lang="nb-NO" sz="1050" dirty="0"/>
                        <a:t>Uke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29733"/>
                  </a:ext>
                </a:extLst>
              </a:tr>
              <a:tr h="1172330">
                <a:tc>
                  <a:txBody>
                    <a:bodyPr/>
                    <a:lstStyle/>
                    <a:p>
                      <a:r>
                        <a:rPr lang="nb-NO" sz="1050" dirty="0"/>
                        <a:t>44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1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endParaRPr lang="nb-NO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1 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 </a:t>
                      </a:r>
                    </a:p>
                    <a:p>
                      <a:pPr algn="ctr"/>
                      <a:endParaRPr lang="nb-NO" sz="1100" b="1" dirty="0">
                        <a:solidFill>
                          <a:srgbClr val="FF8F8F"/>
                        </a:solidFill>
                      </a:endParaRPr>
                    </a:p>
                    <a:p>
                      <a:pPr algn="ctr"/>
                      <a:r>
                        <a:rPr lang="nb-NO" sz="1100" b="1" dirty="0">
                          <a:solidFill>
                            <a:srgbClr val="92D050"/>
                          </a:solidFill>
                        </a:rPr>
                        <a:t>ALDERSINDELTE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nb-NO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«Oppgaver» innen for tema mangfold og vennskap</a:t>
                      </a:r>
                    </a:p>
                    <a:p>
                      <a:pPr algn="ctr"/>
                      <a:endParaRPr lang="nb-NO" sz="1100" b="1" dirty="0">
                        <a:solidFill>
                          <a:srgbClr val="FF8F8F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Småkokkene lager: Fiskekaker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1000- 1500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1050" b="0" dirty="0">
                          <a:solidFill>
                            <a:schemeClr val="tx1"/>
                          </a:solidFill>
                        </a:rPr>
                        <a:t>3                     </a:t>
                      </a:r>
                      <a:r>
                        <a:rPr lang="nb-NO" sz="1050" b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indent="0" algn="ctr">
                        <a:buNone/>
                      </a:pPr>
                      <a:endParaRPr lang="nb-NO" sz="1050" b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</a:rPr>
                        <a:t>Vi lager formingsmasse og finner frem kreativiteten vår</a:t>
                      </a:r>
                    </a:p>
                    <a:p>
                      <a:pPr marL="0" indent="0" algn="ctr">
                        <a:buNone/>
                      </a:pPr>
                      <a:endParaRPr lang="nb-NO" sz="1050" b="1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nb-NO" sz="1050" b="1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                                                 God helg</a:t>
                      </a:r>
                      <a:endParaRPr lang="nb-NO" sz="105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11417"/>
                  </a:ext>
                </a:extLst>
              </a:tr>
              <a:tr h="1157767">
                <a:tc>
                  <a:txBody>
                    <a:bodyPr/>
                    <a:lstStyle/>
                    <a:p>
                      <a:r>
                        <a:rPr lang="nb-NO" sz="105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1050" dirty="0"/>
                        <a:t>6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indent="0">
                        <a:buNone/>
                      </a:pPr>
                      <a:endParaRPr lang="nb-NO" sz="1050" dirty="0"/>
                    </a:p>
                    <a:p>
                      <a:pPr marL="0" indent="0">
                        <a:buNone/>
                      </a:pPr>
                      <a:r>
                        <a:rPr lang="nb-NO" sz="1200" dirty="0"/>
                        <a:t> </a:t>
                      </a:r>
                      <a:r>
                        <a:rPr lang="nb-NO" sz="1100" dirty="0"/>
                        <a:t>I dag tar vi sekken med oss og går til Gosen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7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                  Samling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>
                          <a:solidFill>
                            <a:srgbClr val="FF8F8F"/>
                          </a:solidFill>
                        </a:rPr>
                        <a:t>SMÅ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</a:rPr>
                        <a:t>Dagen har litt variert innhold, vi deler oss i grupper.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b="1" dirty="0">
                        <a:solidFill>
                          <a:srgbClr val="FF8F8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8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200" b="1" dirty="0">
                          <a:solidFill>
                            <a:srgbClr val="92D050"/>
                          </a:solidFill>
                        </a:rPr>
                        <a:t>ALDERSINDELTE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nb-NO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«Oppgaver» innen for tema mangfold og vennskap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9 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Småkokkene lager: Salatbar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1000- 1500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10  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nb-NO" sz="1050" b="1" dirty="0">
                          <a:solidFill>
                            <a:srgbClr val="FFC000"/>
                          </a:solidFill>
                        </a:rPr>
                        <a:t>BAMSEFEST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nb-NO" sz="1050" b="0" dirty="0"/>
                        <a:t>Ta med deg en bamse du liker godt og som du vil viste til resten av                  gjengen på reiret</a:t>
                      </a:r>
                      <a:r>
                        <a:rPr lang="nb-NO" sz="1050" b="0" dirty="0">
                          <a:solidFill>
                            <a:srgbClr val="FF0000"/>
                          </a:solidFill>
                        </a:rPr>
                        <a:t>                          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                                            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32426"/>
                  </a:ext>
                </a:extLst>
              </a:tr>
              <a:tr h="1114078">
                <a:tc>
                  <a:txBody>
                    <a:bodyPr/>
                    <a:lstStyle/>
                    <a:p>
                      <a:r>
                        <a:rPr lang="nb-NO" sz="1050" dirty="0"/>
                        <a:t>46</a:t>
                      </a:r>
                    </a:p>
                    <a:p>
                      <a:endParaRPr lang="nb-NO" sz="1000" dirty="0"/>
                    </a:p>
                    <a:p>
                      <a:endParaRPr lang="nb-NO" sz="1000" dirty="0"/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13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         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nb-NO" sz="1100" dirty="0">
                          <a:solidFill>
                            <a:schemeClr val="tx1"/>
                          </a:solidFill>
                        </a:rPr>
                        <a:t>I dag skal Heidi få bestemme hvor turen skal gå </a:t>
                      </a:r>
                      <a:r>
                        <a:rPr lang="nb-NO" sz="11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nb-NO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14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>
                          <a:solidFill>
                            <a:srgbClr val="FF8F8F"/>
                          </a:solidFill>
                        </a:rPr>
                        <a:t>SMÅ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</a:rPr>
                        <a:t>Dagen har litt variert innhold, vi deler oss i grupper.  </a:t>
                      </a:r>
                    </a:p>
                    <a:p>
                      <a:pPr algn="ctr"/>
                      <a:endParaRPr lang="nb-NO" sz="11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15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                   Samling</a:t>
                      </a:r>
                    </a:p>
                    <a:p>
                      <a:pPr algn="ctr"/>
                      <a:r>
                        <a:rPr lang="nb-NO" sz="1200" b="1" dirty="0">
                          <a:solidFill>
                            <a:srgbClr val="92D050"/>
                          </a:solidFill>
                        </a:rPr>
                        <a:t>ALDERSINDELTE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nb-NO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«Oppgaver» innen for tema mangfold og vennskap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FF8F8F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16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                       </a:t>
                      </a:r>
                      <a:endParaRPr kumimoji="0" lang="nb-NO" sz="12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PLANLEGGINGSDAG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17                         </a:t>
                      </a:r>
                      <a:endParaRPr lang="nb-NO" sz="105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nb-NO" sz="1200" b="0" dirty="0">
                          <a:solidFill>
                            <a:srgbClr val="FF0000"/>
                          </a:solidFill>
                        </a:rPr>
                        <a:t>                      </a:t>
                      </a:r>
                    </a:p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</a:rPr>
                        <a:t>PLANLEGGINGSDAG                  </a:t>
                      </a:r>
                    </a:p>
                    <a:p>
                      <a:pPr algn="ctr"/>
                      <a:endParaRPr lang="nb-NO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nb-NO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b-NO" sz="1200" b="1" dirty="0">
                          <a:solidFill>
                            <a:schemeClr val="tx1"/>
                          </a:solidFill>
                        </a:rPr>
                        <a:t>                                          </a:t>
                      </a:r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God helg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524670"/>
                  </a:ext>
                </a:extLst>
              </a:tr>
              <a:tr h="1099515"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47</a:t>
                      </a:r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              Samling</a:t>
                      </a:r>
                      <a:r>
                        <a:rPr lang="nb-NO" sz="1000" dirty="0"/>
                        <a:t> </a:t>
                      </a:r>
                    </a:p>
                    <a:p>
                      <a:pPr algn="ctr"/>
                      <a:r>
                        <a:rPr lang="nb-NO" sz="1200" dirty="0"/>
                        <a:t>Vi tar turen til en lekeplass i nærmiljøet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21     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>
                          <a:solidFill>
                            <a:srgbClr val="FF8F8F"/>
                          </a:solidFill>
                        </a:rPr>
                        <a:t>SMÅ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</a:rPr>
                        <a:t>Dagen har litt variert innhold, vi deler oss i grupper.  </a:t>
                      </a:r>
                    </a:p>
                    <a:p>
                      <a:pPr algn="ctr"/>
                      <a:endParaRPr lang="nb-NO" sz="11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22 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200" b="1" dirty="0">
                          <a:solidFill>
                            <a:srgbClr val="92D050"/>
                          </a:solidFill>
                        </a:rPr>
                        <a:t>ALDERSINDELTE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nb-NO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Forberedelse til adventstiden som snart står for tur</a:t>
                      </a:r>
                    </a:p>
                    <a:p>
                      <a:pPr algn="ctr"/>
                      <a:endParaRPr lang="nb-NO" sz="1200" b="1" dirty="0">
                        <a:solidFill>
                          <a:srgbClr val="FF8F8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23    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Småkokkene lager: Tomatsuppe</a:t>
                      </a:r>
                    </a:p>
                    <a:p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r"/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r"/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1000- 1500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24         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algn="ctr"/>
                      <a:endParaRPr kumimoji="0" lang="nb-NO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</a:endParaRPr>
                    </a:p>
                    <a:p>
                      <a:pPr algn="ctr"/>
                      <a:r>
                        <a:rPr kumimoji="0" lang="nb-NO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</a:rPr>
                        <a:t>DISKO FREDAG</a:t>
                      </a:r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                                          </a:t>
                      </a:r>
                    </a:p>
                    <a:p>
                      <a:pPr algn="ctr"/>
                      <a:endParaRPr kumimoji="0" lang="nb-NO" sz="105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</a:endParaRPr>
                    </a:p>
                    <a:p>
                      <a:pPr algn="ctr"/>
                      <a:endParaRPr kumimoji="0" lang="nb-NO" sz="105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</a:endParaRPr>
                    </a:p>
                    <a:p>
                      <a:pPr algn="ctr"/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                                            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306083"/>
                  </a:ext>
                </a:extLst>
              </a:tr>
              <a:tr h="1147709"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48</a:t>
                      </a:r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 27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nb-NO" sz="1100" dirty="0">
                          <a:solidFill>
                            <a:schemeClr val="tx1"/>
                          </a:solidFill>
                        </a:rPr>
                        <a:t>Månedens siste tur skal barna selv får velge hvor de vil gå…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 28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 Samling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>
                          <a:solidFill>
                            <a:srgbClr val="FF8F8F"/>
                          </a:solidFill>
                        </a:rPr>
                        <a:t>SMÅ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</a:rPr>
                        <a:t>Dagen har litt variert innhold, vi deler oss i grupper.  </a:t>
                      </a:r>
                    </a:p>
                    <a:p>
                      <a:pPr algn="ctr"/>
                      <a:endParaRPr lang="nb-NO" sz="11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   29                 </a:t>
                      </a:r>
                      <a:r>
                        <a:rPr lang="nb-NO" sz="900" dirty="0"/>
                        <a:t> </a:t>
                      </a:r>
                      <a:r>
                        <a:rPr lang="nb-NO" sz="9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200" b="1" dirty="0">
                          <a:solidFill>
                            <a:srgbClr val="92D050"/>
                          </a:solidFill>
                        </a:rPr>
                        <a:t>ALDERSINDELTE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Forberedelse til adventstiden som snart står for tur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2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30  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Småkokkene lager:  </a:t>
                      </a:r>
                      <a:r>
                        <a:rPr kumimoji="0" lang="nb-NO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8F8F"/>
                          </a:solidFill>
                          <a:effectLst/>
                          <a:uLnTx/>
                          <a:uFillTx/>
                        </a:rPr>
                        <a:t>Rosa</a:t>
                      </a:r>
                      <a:r>
                        <a:rPr kumimoji="0" lang="nb-NO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havre lapper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1000- 1500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        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Første luke i adventskalenderen åpnes ..</a:t>
                      </a:r>
                      <a:endParaRPr kumimoji="0" lang="nb-NO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                                              </a:t>
                      </a:r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uLnTx/>
                          <a:uFillTx/>
                        </a:rPr>
                        <a:t>God helg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29297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42D2887D-51AC-15D3-7308-FAFE72F9A540}"/>
              </a:ext>
            </a:extLst>
          </p:cNvPr>
          <p:cNvSpPr txBox="1"/>
          <p:nvPr/>
        </p:nvSpPr>
        <p:spPr>
          <a:xfrm>
            <a:off x="3305908" y="208567"/>
            <a:ext cx="641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>
                <a:solidFill>
                  <a:srgbClr val="996633"/>
                </a:solidFill>
                <a:latin typeface="Modern Love Caps"/>
              </a:rPr>
              <a:t>Månedsplan november – Reiret   </a:t>
            </a:r>
          </a:p>
        </p:txBody>
      </p:sp>
      <p:pic>
        <p:nvPicPr>
          <p:cNvPr id="14" name="Grafikk 13" descr="En liten sprig med blomster">
            <a:extLst>
              <a:ext uri="{FF2B5EF4-FFF2-40B4-BE49-F238E27FC236}">
                <a16:creationId xmlns:a16="http://schemas.microsoft.com/office/drawing/2014/main" id="{362E0563-ADAB-4A0F-B4B8-ADBDE3476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66215" y="61685"/>
            <a:ext cx="775203" cy="775203"/>
          </a:xfrm>
          <a:prstGeom prst="rect">
            <a:avLst/>
          </a:prstGeom>
        </p:spPr>
      </p:pic>
      <p:pic>
        <p:nvPicPr>
          <p:cNvPr id="3" name="Grafikk 2" descr="En rosa blomst">
            <a:extLst>
              <a:ext uri="{FF2B5EF4-FFF2-40B4-BE49-F238E27FC236}">
                <a16:creationId xmlns:a16="http://schemas.microsoft.com/office/drawing/2014/main" id="{089017C0-AF53-8582-DAD6-2611B12D8B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13185" y="-52690"/>
            <a:ext cx="799513" cy="799513"/>
          </a:xfrm>
          <a:prstGeom prst="rect">
            <a:avLst/>
          </a:prstGeom>
        </p:spPr>
      </p:pic>
      <p:pic>
        <p:nvPicPr>
          <p:cNvPr id="9" name="Grafikk 8" descr="En brushstroke">
            <a:extLst>
              <a:ext uri="{FF2B5EF4-FFF2-40B4-BE49-F238E27FC236}">
                <a16:creationId xmlns:a16="http://schemas.microsoft.com/office/drawing/2014/main" id="{11C56723-9549-0582-EB5E-60134A1C3C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41418" y="3657086"/>
            <a:ext cx="1053644" cy="1053644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2FA3B4E9-8D9A-0079-9AF5-DCFFB3A37F82}"/>
              </a:ext>
            </a:extLst>
          </p:cNvPr>
          <p:cNvSpPr txBox="1"/>
          <p:nvPr/>
        </p:nvSpPr>
        <p:spPr>
          <a:xfrm>
            <a:off x="9960928" y="3999242"/>
            <a:ext cx="105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STENGT</a:t>
            </a:r>
          </a:p>
        </p:txBody>
      </p:sp>
      <p:pic>
        <p:nvPicPr>
          <p:cNvPr id="21" name="Grafikk 20" descr="En brushstroke">
            <a:extLst>
              <a:ext uri="{FF2B5EF4-FFF2-40B4-BE49-F238E27FC236}">
                <a16:creationId xmlns:a16="http://schemas.microsoft.com/office/drawing/2014/main" id="{9B1C505E-AFF0-6CEF-6ED0-F981AE89D2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37295" y="3621217"/>
            <a:ext cx="1053644" cy="1053644"/>
          </a:xfrm>
          <a:prstGeom prst="rect">
            <a:avLst/>
          </a:prstGeom>
        </p:spPr>
      </p:pic>
      <p:sp>
        <p:nvSpPr>
          <p:cNvPr id="22" name="TekstSylinder 21">
            <a:extLst>
              <a:ext uri="{FF2B5EF4-FFF2-40B4-BE49-F238E27FC236}">
                <a16:creationId xmlns:a16="http://schemas.microsoft.com/office/drawing/2014/main" id="{AEF5212B-02C3-1F44-BEF8-0DE262FB6325}"/>
              </a:ext>
            </a:extLst>
          </p:cNvPr>
          <p:cNvSpPr txBox="1"/>
          <p:nvPr/>
        </p:nvSpPr>
        <p:spPr>
          <a:xfrm>
            <a:off x="7778999" y="3963373"/>
            <a:ext cx="105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STENGT</a:t>
            </a:r>
          </a:p>
        </p:txBody>
      </p:sp>
      <p:pic>
        <p:nvPicPr>
          <p:cNvPr id="11" name="Grafikk 10" descr="Merke 1 kontur">
            <a:extLst>
              <a:ext uri="{FF2B5EF4-FFF2-40B4-BE49-F238E27FC236}">
                <a16:creationId xmlns:a16="http://schemas.microsoft.com/office/drawing/2014/main" id="{27788DD8-43B9-F21B-550C-AD9BEC2C01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32157" y="5998634"/>
            <a:ext cx="555593" cy="555593"/>
          </a:xfrm>
          <a:prstGeom prst="rect">
            <a:avLst/>
          </a:prstGeom>
        </p:spPr>
      </p:pic>
      <p:pic>
        <p:nvPicPr>
          <p:cNvPr id="5" name="Grafikk 4" descr="Ryggsekk med heldekkende fyll">
            <a:extLst>
              <a:ext uri="{FF2B5EF4-FFF2-40B4-BE49-F238E27FC236}">
                <a16:creationId xmlns:a16="http://schemas.microsoft.com/office/drawing/2014/main" id="{17549BAE-F14F-A14D-2980-86EBE242F9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66692" y="2678098"/>
            <a:ext cx="616635" cy="616635"/>
          </a:xfrm>
          <a:prstGeom prst="rect">
            <a:avLst/>
          </a:prstGeom>
        </p:spPr>
      </p:pic>
      <p:pic>
        <p:nvPicPr>
          <p:cNvPr id="15" name="Grafikk 14" descr="Dansetrinn med heldekkende fyll">
            <a:extLst>
              <a:ext uri="{FF2B5EF4-FFF2-40B4-BE49-F238E27FC236}">
                <a16:creationId xmlns:a16="http://schemas.microsoft.com/office/drawing/2014/main" id="{4B4A3B3E-79D1-3C4B-4657-9C7E20D7977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01296" y="3899978"/>
            <a:ext cx="457200" cy="457200"/>
          </a:xfrm>
          <a:prstGeom prst="rect">
            <a:avLst/>
          </a:prstGeom>
        </p:spPr>
      </p:pic>
      <p:pic>
        <p:nvPicPr>
          <p:cNvPr id="17" name="Grafikk 16" descr="Dumphuske med heldekkende fyll">
            <a:extLst>
              <a:ext uri="{FF2B5EF4-FFF2-40B4-BE49-F238E27FC236}">
                <a16:creationId xmlns:a16="http://schemas.microsoft.com/office/drawing/2014/main" id="{EF8E465C-DC80-9350-9E66-CE4D1106F3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47423" y="4809154"/>
            <a:ext cx="914400" cy="914400"/>
          </a:xfrm>
          <a:prstGeom prst="rect">
            <a:avLst/>
          </a:prstGeom>
        </p:spPr>
      </p:pic>
      <p:pic>
        <p:nvPicPr>
          <p:cNvPr id="19" name="Grafikk 18" descr="Gå med heldekkende fyll">
            <a:extLst>
              <a:ext uri="{FF2B5EF4-FFF2-40B4-BE49-F238E27FC236}">
                <a16:creationId xmlns:a16="http://schemas.microsoft.com/office/drawing/2014/main" id="{2D24BDD4-7A32-4822-D61D-55F4369C3EC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107485" y="6175530"/>
            <a:ext cx="438995" cy="438995"/>
          </a:xfrm>
          <a:prstGeom prst="rect">
            <a:avLst/>
          </a:prstGeom>
        </p:spPr>
      </p:pic>
      <p:pic>
        <p:nvPicPr>
          <p:cNvPr id="25" name="Grafikk 24" descr="Bobler med heldekkende fyll">
            <a:extLst>
              <a:ext uri="{FF2B5EF4-FFF2-40B4-BE49-F238E27FC236}">
                <a16:creationId xmlns:a16="http://schemas.microsoft.com/office/drawing/2014/main" id="{6371D322-9891-084B-D971-430A396841A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14941" y="2875267"/>
            <a:ext cx="457201" cy="457201"/>
          </a:xfrm>
          <a:prstGeom prst="rect">
            <a:avLst/>
          </a:prstGeom>
        </p:spPr>
      </p:pic>
      <p:pic>
        <p:nvPicPr>
          <p:cNvPr id="27" name="Grafikk 26" descr="Fisk med heldekkende fyll">
            <a:extLst>
              <a:ext uri="{FF2B5EF4-FFF2-40B4-BE49-F238E27FC236}">
                <a16:creationId xmlns:a16="http://schemas.microsoft.com/office/drawing/2014/main" id="{E2212CD0-9082-DFF9-903B-80628550D93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432967" y="1514530"/>
            <a:ext cx="646332" cy="646332"/>
          </a:xfrm>
          <a:prstGeom prst="rect">
            <a:avLst/>
          </a:prstGeom>
        </p:spPr>
      </p:pic>
      <p:pic>
        <p:nvPicPr>
          <p:cNvPr id="29" name="Grafikk 28" descr="Død fiske, skjelett kontur">
            <a:extLst>
              <a:ext uri="{FF2B5EF4-FFF2-40B4-BE49-F238E27FC236}">
                <a16:creationId xmlns:a16="http://schemas.microsoft.com/office/drawing/2014/main" id="{9BA271F0-C013-D3D5-9BFA-89C6446D436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400290" y="1552257"/>
            <a:ext cx="457200" cy="457200"/>
          </a:xfrm>
          <a:prstGeom prst="rect">
            <a:avLst/>
          </a:prstGeom>
        </p:spPr>
      </p:pic>
      <p:pic>
        <p:nvPicPr>
          <p:cNvPr id="31" name="Grafikk 30" descr="Mais med heldekkende fyll">
            <a:extLst>
              <a:ext uri="{FF2B5EF4-FFF2-40B4-BE49-F238E27FC236}">
                <a16:creationId xmlns:a16="http://schemas.microsoft.com/office/drawing/2014/main" id="{44E5693E-47F2-6617-8E2D-DD4D3DA6B689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432967" y="2855522"/>
            <a:ext cx="457201" cy="457201"/>
          </a:xfrm>
          <a:prstGeom prst="rect">
            <a:avLst/>
          </a:prstGeom>
        </p:spPr>
      </p:pic>
      <p:pic>
        <p:nvPicPr>
          <p:cNvPr id="33" name="Grafikk 32" descr="Skje med heldekkende fyll">
            <a:extLst>
              <a:ext uri="{FF2B5EF4-FFF2-40B4-BE49-F238E27FC236}">
                <a16:creationId xmlns:a16="http://schemas.microsoft.com/office/drawing/2014/main" id="{F15417D4-D368-0504-EEAA-4DBA46B95B08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 rot="1644089">
            <a:off x="7466988" y="5128944"/>
            <a:ext cx="457201" cy="457201"/>
          </a:xfrm>
          <a:prstGeom prst="rect">
            <a:avLst/>
          </a:prstGeom>
        </p:spPr>
      </p:pic>
      <p:pic>
        <p:nvPicPr>
          <p:cNvPr id="35" name="Grafikk 34" descr="Visp kontur">
            <a:extLst>
              <a:ext uri="{FF2B5EF4-FFF2-40B4-BE49-F238E27FC236}">
                <a16:creationId xmlns:a16="http://schemas.microsoft.com/office/drawing/2014/main" id="{6A9B45DB-55CC-9670-FC77-682D27165E82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7358230" y="5686924"/>
            <a:ext cx="457200" cy="457200"/>
          </a:xfrm>
          <a:prstGeom prst="rect">
            <a:avLst/>
          </a:prstGeom>
        </p:spPr>
      </p:pic>
      <p:pic>
        <p:nvPicPr>
          <p:cNvPr id="37" name="Grafikk 36" descr="Enkle figurer med heldekkende fyll">
            <a:extLst>
              <a:ext uri="{FF2B5EF4-FFF2-40B4-BE49-F238E27FC236}">
                <a16:creationId xmlns:a16="http://schemas.microsoft.com/office/drawing/2014/main" id="{2C75F25A-72C2-6112-F5C7-DE216C11EB6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368141" y="4055026"/>
            <a:ext cx="457201" cy="457201"/>
          </a:xfrm>
          <a:prstGeom prst="rect">
            <a:avLst/>
          </a:prstGeom>
        </p:spPr>
      </p:pic>
      <p:pic>
        <p:nvPicPr>
          <p:cNvPr id="39" name="Grafikk 38" descr="Kutt med heldekkende fyll">
            <a:extLst>
              <a:ext uri="{FF2B5EF4-FFF2-40B4-BE49-F238E27FC236}">
                <a16:creationId xmlns:a16="http://schemas.microsoft.com/office/drawing/2014/main" id="{C5D02869-2953-DA15-1BA2-23689DA21075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4221879" y="5208504"/>
            <a:ext cx="457200" cy="457200"/>
          </a:xfrm>
          <a:prstGeom prst="rect">
            <a:avLst/>
          </a:prstGeom>
        </p:spPr>
      </p:pic>
      <p:pic>
        <p:nvPicPr>
          <p:cNvPr id="41" name="Grafikk 40" descr="Lotusblomst med heldekkende fyll">
            <a:extLst>
              <a:ext uri="{FF2B5EF4-FFF2-40B4-BE49-F238E27FC236}">
                <a16:creationId xmlns:a16="http://schemas.microsoft.com/office/drawing/2014/main" id="{DA6A21C4-1469-2F4D-7DB0-76774414ADEB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414941" y="6244652"/>
            <a:ext cx="457201" cy="457201"/>
          </a:xfrm>
          <a:prstGeom prst="rect">
            <a:avLst/>
          </a:prstGeom>
        </p:spPr>
      </p:pic>
      <p:pic>
        <p:nvPicPr>
          <p:cNvPr id="43" name="Grafikk 42" descr="To hjerter med heldekkende fyll">
            <a:extLst>
              <a:ext uri="{FF2B5EF4-FFF2-40B4-BE49-F238E27FC236}">
                <a16:creationId xmlns:a16="http://schemas.microsoft.com/office/drawing/2014/main" id="{CDB207AD-8836-731A-C4B2-585309692AA4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6512073" y="2855522"/>
            <a:ext cx="457201" cy="457201"/>
          </a:xfrm>
          <a:prstGeom prst="rect">
            <a:avLst/>
          </a:prstGeom>
        </p:spPr>
      </p:pic>
      <p:pic>
        <p:nvPicPr>
          <p:cNvPr id="45" name="Grafikk 44" descr="Mann og kvinne kontur">
            <a:extLst>
              <a:ext uri="{FF2B5EF4-FFF2-40B4-BE49-F238E27FC236}">
                <a16:creationId xmlns:a16="http://schemas.microsoft.com/office/drawing/2014/main" id="{BD9244D5-28E3-C00D-DB3F-FCE592EFDD75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6637667" y="4041415"/>
            <a:ext cx="457202" cy="457202"/>
          </a:xfrm>
          <a:prstGeom prst="rect">
            <a:avLst/>
          </a:prstGeom>
        </p:spPr>
      </p:pic>
      <p:pic>
        <p:nvPicPr>
          <p:cNvPr id="47" name="Grafikk 46" descr="Sommerfugl med heldekkende fyll">
            <a:extLst>
              <a:ext uri="{FF2B5EF4-FFF2-40B4-BE49-F238E27FC236}">
                <a16:creationId xmlns:a16="http://schemas.microsoft.com/office/drawing/2014/main" id="{4216A015-43F3-D358-DD9C-B0149B97D11A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5798322" y="6235327"/>
            <a:ext cx="555593" cy="555593"/>
          </a:xfrm>
          <a:prstGeom prst="rect">
            <a:avLst/>
          </a:prstGeom>
        </p:spPr>
      </p:pic>
      <p:pic>
        <p:nvPicPr>
          <p:cNvPr id="49" name="Grafikk 48" descr="Danser med heldekkende fyll">
            <a:extLst>
              <a:ext uri="{FF2B5EF4-FFF2-40B4-BE49-F238E27FC236}">
                <a16:creationId xmlns:a16="http://schemas.microsoft.com/office/drawing/2014/main" id="{5E1129F9-3138-6548-713D-B54131156B1A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10139639" y="5103504"/>
            <a:ext cx="457202" cy="457202"/>
          </a:xfrm>
          <a:prstGeom prst="rect">
            <a:avLst/>
          </a:prstGeom>
        </p:spPr>
      </p:pic>
      <p:pic>
        <p:nvPicPr>
          <p:cNvPr id="51" name="Grafikk 50" descr="Kube med heldekkende fyll">
            <a:extLst>
              <a:ext uri="{FF2B5EF4-FFF2-40B4-BE49-F238E27FC236}">
                <a16:creationId xmlns:a16="http://schemas.microsoft.com/office/drawing/2014/main" id="{4977F4BD-F4F1-F75F-7810-F61D2EC49E1B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9971800" y="1581120"/>
            <a:ext cx="585424" cy="585424"/>
          </a:xfrm>
          <a:prstGeom prst="rect">
            <a:avLst/>
          </a:prstGeom>
        </p:spPr>
      </p:pic>
      <p:pic>
        <p:nvPicPr>
          <p:cNvPr id="6" name="Grafikk 5" descr="Kosedyr med heldekkende fyll">
            <a:extLst>
              <a:ext uri="{FF2B5EF4-FFF2-40B4-BE49-F238E27FC236}">
                <a16:creationId xmlns:a16="http://schemas.microsoft.com/office/drawing/2014/main" id="{1A10274A-60BA-14DA-0B7B-6727B8A912B8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0884272" y="2196320"/>
            <a:ext cx="4572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2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E1F98112294641B057B1358D3847CA" ma:contentTypeVersion="13" ma:contentTypeDescription="Opprett et nytt dokument." ma:contentTypeScope="" ma:versionID="4871169b605ac7c3dbc2f25f7da9ffb6">
  <xsd:schema xmlns:xsd="http://www.w3.org/2001/XMLSchema" xmlns:xs="http://www.w3.org/2001/XMLSchema" xmlns:p="http://schemas.microsoft.com/office/2006/metadata/properties" xmlns:ns3="fb6eb815-0708-4b7f-94e9-a0d688279c9b" xmlns:ns4="19ba6f09-20a4-4850-8d18-f38ca2f1a89c" targetNamespace="http://schemas.microsoft.com/office/2006/metadata/properties" ma:root="true" ma:fieldsID="9ecd953998b5beff0aee8ff6284e34d1" ns3:_="" ns4:_="">
    <xsd:import namespace="fb6eb815-0708-4b7f-94e9-a0d688279c9b"/>
    <xsd:import namespace="19ba6f09-20a4-4850-8d18-f38ca2f1a8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eb815-0708-4b7f-94e9-a0d688279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ba6f09-20a4-4850-8d18-f38ca2f1a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B00DF6-645C-44F5-94C5-42AACEC82D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AE4A3-CED2-47AE-8F1B-3DB869E07B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6eb815-0708-4b7f-94e9-a0d688279c9b"/>
    <ds:schemaRef ds:uri="19ba6f09-20a4-4850-8d18-f38ca2f1a8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A14B4B-5518-4265-8BE9-E9166056A164}">
  <ds:schemaRefs>
    <ds:schemaRef ds:uri="http://www.w3.org/XML/1998/namespace"/>
    <ds:schemaRef ds:uri="19ba6f09-20a4-4850-8d18-f38ca2f1a89c"/>
    <ds:schemaRef ds:uri="http://purl.org/dc/elements/1.1/"/>
    <ds:schemaRef ds:uri="http://schemas.microsoft.com/office/infopath/2007/PartnerControls"/>
    <ds:schemaRef ds:uri="http://schemas.microsoft.com/office/2006/metadata/properties"/>
    <ds:schemaRef ds:uri="fb6eb815-0708-4b7f-94e9-a0d688279c9b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5577</TotalTime>
  <Words>330</Words>
  <Application>Microsoft Office PowerPoint</Application>
  <PresentationFormat>Widescreen</PresentationFormat>
  <Paragraphs>118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 Caps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Karoline Sandberg</dc:creator>
  <cp:lastModifiedBy>Eva Møllegaard</cp:lastModifiedBy>
  <cp:revision>127</cp:revision>
  <cp:lastPrinted>2023-10-19T10:52:52Z</cp:lastPrinted>
  <dcterms:created xsi:type="dcterms:W3CDTF">2021-01-19T13:43:51Z</dcterms:created>
  <dcterms:modified xsi:type="dcterms:W3CDTF">2023-11-01T19:32:42Z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0x010100EBE1F98112294641B057B1358D3847CA</vt:lpwstr>
  </property>
</Properties>
</file>